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2" r:id="rId4"/>
    <p:sldMasterId id="2147486409" r:id="rId5"/>
  </p:sldMasterIdLst>
  <p:notesMasterIdLst>
    <p:notesMasterId r:id="rId32"/>
  </p:notesMasterIdLst>
  <p:handoutMasterIdLst>
    <p:handoutMasterId r:id="rId33"/>
  </p:handoutMasterIdLst>
  <p:sldIdLst>
    <p:sldId id="691" r:id="rId6"/>
    <p:sldId id="1285" r:id="rId7"/>
    <p:sldId id="1287" r:id="rId8"/>
    <p:sldId id="695" r:id="rId9"/>
    <p:sldId id="697" r:id="rId10"/>
    <p:sldId id="698" r:id="rId11"/>
    <p:sldId id="1289" r:id="rId12"/>
    <p:sldId id="1300" r:id="rId13"/>
    <p:sldId id="761" r:id="rId14"/>
    <p:sldId id="1183" r:id="rId15"/>
    <p:sldId id="702" r:id="rId16"/>
    <p:sldId id="923" r:id="rId17"/>
    <p:sldId id="924" r:id="rId18"/>
    <p:sldId id="925" r:id="rId19"/>
    <p:sldId id="926" r:id="rId20"/>
    <p:sldId id="927" r:id="rId21"/>
    <p:sldId id="928" r:id="rId22"/>
    <p:sldId id="929" r:id="rId23"/>
    <p:sldId id="930" r:id="rId24"/>
    <p:sldId id="763" r:id="rId25"/>
    <p:sldId id="953" r:id="rId26"/>
    <p:sldId id="1301" r:id="rId27"/>
    <p:sldId id="911" r:id="rId28"/>
    <p:sldId id="914" r:id="rId29"/>
    <p:sldId id="913" r:id="rId30"/>
    <p:sldId id="1230" r:id="rId3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662"/>
  </p:normalViewPr>
  <p:slideViewPr>
    <p:cSldViewPr>
      <p:cViewPr varScale="1">
        <p:scale>
          <a:sx n="67" d="100"/>
          <a:sy n="67" d="100"/>
        </p:scale>
        <p:origin x="16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35829B-F5BE-BF48-BCE0-94F50ADA7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E7D0C-910B-B34E-A989-4F2E84665E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07DF41A-5805-0341-AEAB-17141254C942}" type="datetimeFigureOut">
              <a:rPr lang="en-GB"/>
              <a:pPr>
                <a:defRPr/>
              </a:pPr>
              <a:t>29/03/2022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A9CE9-607F-9B40-8DB1-E3CCBDAA6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59A9E-593D-8C4E-9496-7AB188BE2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E6014C2-D0FF-4146-8F88-057BBA109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E85C3A-034E-7D49-82EB-B54F7E74C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6D3B4-B9C3-1E40-A3E1-AB3D3D0FCD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179E925-F1BC-5A48-81F2-8853860E640C}" type="datetimeFigureOut">
              <a:rPr lang="en-US" altLang="en-US"/>
              <a:pPr>
                <a:defRPr/>
              </a:pPr>
              <a:t>3/29/2022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7B9570-5255-7344-9217-935EA35F9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61CEC1-628F-744F-9743-A828E4322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ADFD5-2FA6-D645-AF9C-6B561C9268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E65E5-3994-5242-B6D9-BF6A94A15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1EB1C22-D525-1D46-8D31-4F468E6C6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jdelijke aanduiding voor dia-afbeelding 1">
            <a:extLst>
              <a:ext uri="{FF2B5EF4-FFF2-40B4-BE49-F238E27FC236}">
                <a16:creationId xmlns:a16="http://schemas.microsoft.com/office/drawing/2014/main" id="{458C8AAA-F34D-1641-B6F9-2C48B6CB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Tijdelijke aanduiding voor notities 2">
            <a:extLst>
              <a:ext uri="{FF2B5EF4-FFF2-40B4-BE49-F238E27FC236}">
                <a16:creationId xmlns:a16="http://schemas.microsoft.com/office/drawing/2014/main" id="{1FCA4688-F374-C445-8E81-E820A4123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1" name="Tijdelijke aanduiding voor dianummer 3">
            <a:extLst>
              <a:ext uri="{FF2B5EF4-FFF2-40B4-BE49-F238E27FC236}">
                <a16:creationId xmlns:a16="http://schemas.microsoft.com/office/drawing/2014/main" id="{998A8E3F-0238-B540-9855-857B623E4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1E557-0B48-6C4E-B514-A44B6C898E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jdelijke aanduiding voor dia-afbeelding 1">
            <a:extLst>
              <a:ext uri="{FF2B5EF4-FFF2-40B4-BE49-F238E27FC236}">
                <a16:creationId xmlns:a16="http://schemas.microsoft.com/office/drawing/2014/main" id="{E8933848-1283-D243-BA00-3BAEA98C1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Tijdelijke aanduiding voor notities 2">
            <a:extLst>
              <a:ext uri="{FF2B5EF4-FFF2-40B4-BE49-F238E27FC236}">
                <a16:creationId xmlns:a16="http://schemas.microsoft.com/office/drawing/2014/main" id="{0412F2D2-62D0-C74D-9461-ED4E87A00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2579" name="Tijdelijke aanduiding voor dianummer 3">
            <a:extLst>
              <a:ext uri="{FF2B5EF4-FFF2-40B4-BE49-F238E27FC236}">
                <a16:creationId xmlns:a16="http://schemas.microsoft.com/office/drawing/2014/main" id="{BD7B7D0F-BDBF-AC40-B743-49F2FC147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64C181-9311-3341-9AA5-D338EF9D0D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EFFD3-14B0-E74E-8384-0BEDC8E6F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8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EFFD3-14B0-E74E-8384-0BEDC8E6F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5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EFFD3-14B0-E74E-8384-0BEDC8E6F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511C-9261-C942-997C-B844FD4F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1E66CB6-8F07-1242-8B9B-AEF70FFC85A5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AEF3B-3E86-7544-83E3-9BCFB62D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9BF2-7F81-2244-A2C4-D094A5E2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8B578A32-C1D1-CA44-9875-EB7F4E46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B9BB-817A-AB42-AB0B-E731B522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FF4A9830-14FB-584F-9CDB-6A4FC1411E3F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C377-7C08-FF46-85CD-A7A9F7A4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F6A0-1F50-E34E-B243-925F3049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6805AD4-038F-FC4A-92C9-214E9D39D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9C74-9378-9A4E-BBF4-761073B8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F4CF064-026A-AC41-8A49-BAAE7C78324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0A11-9779-EF45-A826-653C1FCD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06C5-8C0E-0E41-A9D3-8C8B24B2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11946CE-742A-AF43-95F5-DD614F53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511C-9261-C942-997C-B844FD4F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1E66CB6-8F07-1242-8B9B-AEF70FFC85A5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AEF3B-3E86-7544-83E3-9BCFB62D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9BF2-7F81-2244-A2C4-D094A5E2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8B578A32-C1D1-CA44-9875-EB7F4E46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37B29-180E-504E-B597-228EF196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44" y="526097"/>
            <a:ext cx="1113904" cy="5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EA15-79EF-9D47-B561-EBFFF5F2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4C72F52-7D18-2F4B-9277-227FA5612A72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C88A-9119-F649-BE63-466A2E49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7DF0-54AD-7649-A5E4-FEA7F7E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170DB18D-2D7C-C446-B575-BBA83E87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097ED-8708-F941-B20C-E8744DA05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308" y="548680"/>
            <a:ext cx="756492" cy="7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9998-338E-E243-8891-512B1CAD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9A457FD0-C63B-C944-98C6-27A2DAFE994F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282C2-69A5-B24A-AC39-BA78BEB5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FEBD-A6C9-1345-9B73-003EB675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763520E-D5C0-834F-B4BF-EF2E83EA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FC5F-D5D0-6C48-A455-B8ECA1AA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64704F67-7285-1144-8D33-B29368DB32BE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4498-DB3B-2B4F-A616-C6D52964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A7A5-A64C-0943-95BB-CE3B88B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7C9AA05-4A73-414F-924A-ADC13570F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1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BB896-1963-B14E-ABE5-6FABE907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7EF72FE-9148-CE48-807E-C01514972068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50EF4-18A8-104E-A11C-8808EE1E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2B2AE-FF74-5C4B-B0D0-20BBD51C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DFB9E66-CEA3-0249-94D0-E1DFEE96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8EB5B-113E-3E42-A58A-FAD75398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644A07A-0FF4-5F4E-BBDD-2983DCE70211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61C84-8289-6143-84EA-6C419B70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549AA-9872-8247-A45C-A290B6E3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E393777-49AC-D742-A8EB-C5574A40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B9A9D-F0AA-3F4D-85FD-ED0A71CF8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44" y="526097"/>
            <a:ext cx="1113904" cy="5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255FB-DD78-B94B-925D-49BD058C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2BAF88B-8443-044F-988E-199A97256BE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236E4-E936-954A-B5D4-26981EAB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F174-01A5-EA48-896F-F1AE50C6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FD5932DA-3399-8E46-BDF7-A4A2D958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526FA-BCB6-6444-B3D3-9A9998925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44" y="526097"/>
            <a:ext cx="1113904" cy="5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1FA0E-309D-6A4F-9CD9-99BD6A77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F71949F-2C92-0344-9988-A370E16C480E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68D-F174-C744-A8C5-7858A241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8185-109D-9C4E-81B0-56FB0AB5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DB4227B-85E1-9A4E-9F9D-C06A653D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EA15-79EF-9D47-B561-EBFFF5F2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4C72F52-7D18-2F4B-9277-227FA5612A72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C88A-9119-F649-BE63-466A2E49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7DF0-54AD-7649-A5E4-FEA7F7E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170DB18D-2D7C-C446-B575-BBA83E87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EF680-0D9E-7249-828A-1506C844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4A0B1A5B-D624-3543-8D1C-99C1006B8F7A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39E4-78F5-7F4B-A365-A3FE967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A476F-16CE-AA49-B447-72851AB0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DAD55D31-A1BA-8948-99BD-B30793FC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B9BB-817A-AB42-AB0B-E731B522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FF4A9830-14FB-584F-9CDB-6A4FC1411E3F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C377-7C08-FF46-85CD-A7A9F7A4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F6A0-1F50-E34E-B243-925F3049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6805AD4-038F-FC4A-92C9-214E9D39D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9C74-9378-9A4E-BBF4-761073B8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F4CF064-026A-AC41-8A49-BAAE7C78324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0A11-9779-EF45-A826-653C1FCD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06C5-8C0E-0E41-A9D3-8C8B24B2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11946CE-742A-AF43-95F5-DD614F53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9998-338E-E243-8891-512B1CAD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9A457FD0-C63B-C944-98C6-27A2DAFE994F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282C2-69A5-B24A-AC39-BA78BEB5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FEBD-A6C9-1345-9B73-003EB675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763520E-D5C0-834F-B4BF-EF2E83EA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FC5F-D5D0-6C48-A455-B8ECA1AA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64704F67-7285-1144-8D33-B29368DB32BE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4498-DB3B-2B4F-A616-C6D52964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A7A5-A64C-0943-95BB-CE3B88B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7C9AA05-4A73-414F-924A-ADC13570F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BB896-1963-B14E-ABE5-6FABE907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7EF72FE-9148-CE48-807E-C01514972068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50EF4-18A8-104E-A11C-8808EE1E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2B2AE-FF74-5C4B-B0D0-20BBD51C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DFB9E66-CEA3-0249-94D0-E1DFEE96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8EB5B-113E-3E42-A58A-FAD75398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644A07A-0FF4-5F4E-BBDD-2983DCE70211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61C84-8289-6143-84EA-6C419B70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549AA-9872-8247-A45C-A290B6E3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E393777-49AC-D742-A8EB-C5574A40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255FB-DD78-B94B-925D-49BD058C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2BAF88B-8443-044F-988E-199A97256BE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236E4-E936-954A-B5D4-26981EAB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F174-01A5-EA48-896F-F1AE50C6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FD5932DA-3399-8E46-BDF7-A4A2D958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1FA0E-309D-6A4F-9CD9-99BD6A77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F71949F-2C92-0344-9988-A370E16C480E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68D-F174-C744-A8C5-7858A241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8185-109D-9C4E-81B0-56FB0AB5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DB4227B-85E1-9A4E-9F9D-C06A653D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EF680-0D9E-7249-828A-1506C844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4A0B1A5B-D624-3543-8D1C-99C1006B8F7A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39E4-78F5-7F4B-A365-A3FE967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A476F-16CE-AA49-B447-72851AB0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DAD55D31-A1BA-8948-99BD-B30793FC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>
            <a:extLst>
              <a:ext uri="{FF2B5EF4-FFF2-40B4-BE49-F238E27FC236}">
                <a16:creationId xmlns:a16="http://schemas.microsoft.com/office/drawing/2014/main" id="{9D36B7C2-C656-454D-94D7-782E089203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0" name="Group 38">
              <a:extLst>
                <a:ext uri="{FF2B5EF4-FFF2-40B4-BE49-F238E27FC236}">
                  <a16:creationId xmlns:a16="http://schemas.microsoft.com/office/drawing/2014/main" id="{29DB300E-B49E-CA4D-BCEE-837D27267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1033" name="AutoShape 3">
                <a:extLst>
                  <a:ext uri="{FF2B5EF4-FFF2-40B4-BE49-F238E27FC236}">
                    <a16:creationId xmlns:a16="http://schemas.microsoft.com/office/drawing/2014/main" id="{9686C8DD-AAF8-2149-B7F4-76EF723CDE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600"/>
                  <a:gd name="T148" fmla="*/ 0 h 21600"/>
                  <a:gd name="T149" fmla="*/ 21600 w 21600"/>
                  <a:gd name="T150" fmla="*/ 21600 h 216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7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" name="AutoShape 4">
                <a:extLst>
                  <a:ext uri="{FF2B5EF4-FFF2-40B4-BE49-F238E27FC236}">
                    <a16:creationId xmlns:a16="http://schemas.microsoft.com/office/drawing/2014/main" id="{FF7ED80F-376A-5C4F-A584-0D7C9A85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00"/>
                  <a:gd name="T184" fmla="*/ 0 h 21600"/>
                  <a:gd name="T185" fmla="*/ 21600 w 21600"/>
                  <a:gd name="T186" fmla="*/ 21600 h 216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5" name="AutoShape 5">
                <a:extLst>
                  <a:ext uri="{FF2B5EF4-FFF2-40B4-BE49-F238E27FC236}">
                    <a16:creationId xmlns:a16="http://schemas.microsoft.com/office/drawing/2014/main" id="{7AD4679D-F995-1247-BBA0-ACD0612B29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600"/>
                  <a:gd name="T124" fmla="*/ 0 h 21600"/>
                  <a:gd name="T125" fmla="*/ 21600 w 21600"/>
                  <a:gd name="T126" fmla="*/ 21600 h 216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6" name="AutoShape 6">
                <a:extLst>
                  <a:ext uri="{FF2B5EF4-FFF2-40B4-BE49-F238E27FC236}">
                    <a16:creationId xmlns:a16="http://schemas.microsoft.com/office/drawing/2014/main" id="{EE46C061-AE92-1846-9315-0D0DE9DC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00"/>
                  <a:gd name="T172" fmla="*/ 0 h 21600"/>
                  <a:gd name="T173" fmla="*/ 21600 w 21600"/>
                  <a:gd name="T174" fmla="*/ 21600 h 216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7" name="AutoShape 7">
                <a:extLst>
                  <a:ext uri="{FF2B5EF4-FFF2-40B4-BE49-F238E27FC236}">
                    <a16:creationId xmlns:a16="http://schemas.microsoft.com/office/drawing/2014/main" id="{4D63DF39-8DFB-C048-AFB3-0110B9B20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00"/>
                  <a:gd name="T133" fmla="*/ 0 h 21600"/>
                  <a:gd name="T134" fmla="*/ 21600 w 21600"/>
                  <a:gd name="T135" fmla="*/ 21600 h 216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031" name="AutoShape 8">
              <a:extLst>
                <a:ext uri="{FF2B5EF4-FFF2-40B4-BE49-F238E27FC236}">
                  <a16:creationId xmlns:a16="http://schemas.microsoft.com/office/drawing/2014/main" id="{1228CF9E-7691-DA48-B2B4-62FFD3CB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600"/>
                <a:gd name="T142" fmla="*/ 0 h 21600"/>
                <a:gd name="T143" fmla="*/ 21600 w 21600"/>
                <a:gd name="T144" fmla="*/ 21600 h 21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600" h="2160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  <a:moveTo>
                    <a:pt x="7253" y="15998"/>
                  </a:moveTo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2" name="AutoShape 9">
              <a:extLst>
                <a:ext uri="{FF2B5EF4-FFF2-40B4-BE49-F238E27FC236}">
                  <a16:creationId xmlns:a16="http://schemas.microsoft.com/office/drawing/2014/main" id="{F49425E1-97FD-2848-808E-F290CF47D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9693B0-7333-324C-86C9-98AA2B17A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Click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edit</a:t>
            </a:r>
            <a:r>
              <a:rPr lang="nl-NL" altLang="en-US" dirty="0"/>
              <a:t> Master </a:t>
            </a:r>
            <a:r>
              <a:rPr lang="nl-NL" altLang="en-US" dirty="0" err="1"/>
              <a:t>text</a:t>
            </a:r>
            <a:r>
              <a:rPr lang="nl-NL" altLang="en-US" dirty="0"/>
              <a:t> </a:t>
            </a:r>
            <a:r>
              <a:rPr lang="nl-NL" altLang="en-US" dirty="0" err="1"/>
              <a:t>styles</a:t>
            </a:r>
            <a:endParaRPr lang="nl-NL" altLang="en-US" dirty="0"/>
          </a:p>
          <a:p>
            <a:pPr lvl="1"/>
            <a:r>
              <a:rPr lang="nl-NL" altLang="en-US" dirty="0"/>
              <a:t>Second level</a:t>
            </a:r>
          </a:p>
          <a:p>
            <a:pPr lvl="2"/>
            <a:r>
              <a:rPr lang="nl-NL" altLang="en-US" dirty="0" err="1"/>
              <a:t>Third</a:t>
            </a:r>
            <a:r>
              <a:rPr lang="nl-NL" altLang="en-US" dirty="0"/>
              <a:t> level</a:t>
            </a:r>
          </a:p>
          <a:p>
            <a:pPr lvl="3"/>
            <a:r>
              <a:rPr lang="nl-NL" altLang="en-US" dirty="0" err="1"/>
              <a:t>Fourth</a:t>
            </a:r>
            <a:r>
              <a:rPr lang="nl-NL" altLang="en-US" dirty="0"/>
              <a:t> level</a:t>
            </a:r>
          </a:p>
          <a:p>
            <a:pPr lvl="4"/>
            <a:r>
              <a:rPr lang="nl-NL" altLang="en-US" dirty="0" err="1"/>
              <a:t>Fifth</a:t>
            </a:r>
            <a:r>
              <a:rPr lang="nl-NL" altLang="en-US" dirty="0"/>
              <a:t> level</a:t>
            </a:r>
            <a:endParaRPr lang="en-US" altLang="en-US" dirty="0"/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C4A14127-FF25-2D47-A955-22870A4345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1650" y="923925"/>
            <a:ext cx="6118225" cy="0"/>
          </a:xfrm>
          <a:prstGeom prst="line">
            <a:avLst/>
          </a:prstGeom>
          <a:noFill/>
          <a:ln w="9525">
            <a:solidFill>
              <a:srgbClr val="0058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2" descr="CFECFW - Centre for Excellence in Child and Family Welfare">
            <a:extLst>
              <a:ext uri="{FF2B5EF4-FFF2-40B4-BE49-F238E27FC236}">
                <a16:creationId xmlns:a16="http://schemas.microsoft.com/office/drawing/2014/main" id="{CE396515-DEB6-A34A-A653-2BC9D07E9C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157000"/>
                    </a14:imgEffect>
                    <a14:imgEffect>
                      <a14:brightnessContrast bright="71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25" y="535805"/>
            <a:ext cx="1990824" cy="5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66" r:id="rId1"/>
    <p:sldLayoutId id="2147486367" r:id="rId2"/>
    <p:sldLayoutId id="2147486368" r:id="rId3"/>
    <p:sldLayoutId id="2147486369" r:id="rId4"/>
    <p:sldLayoutId id="2147486370" r:id="rId5"/>
    <p:sldLayoutId id="2147486371" r:id="rId6"/>
    <p:sldLayoutId id="2147486372" r:id="rId7"/>
    <p:sldLayoutId id="2147486373" r:id="rId8"/>
    <p:sldLayoutId id="2147486374" r:id="rId9"/>
    <p:sldLayoutId id="2147486375" r:id="rId10"/>
    <p:sldLayoutId id="214748637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>
            <a:extLst>
              <a:ext uri="{FF2B5EF4-FFF2-40B4-BE49-F238E27FC236}">
                <a16:creationId xmlns:a16="http://schemas.microsoft.com/office/drawing/2014/main" id="{9D36B7C2-C656-454D-94D7-782E089203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0" name="Group 38">
              <a:extLst>
                <a:ext uri="{FF2B5EF4-FFF2-40B4-BE49-F238E27FC236}">
                  <a16:creationId xmlns:a16="http://schemas.microsoft.com/office/drawing/2014/main" id="{29DB300E-B49E-CA4D-BCEE-837D27267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1033" name="AutoShape 3">
                <a:extLst>
                  <a:ext uri="{FF2B5EF4-FFF2-40B4-BE49-F238E27FC236}">
                    <a16:creationId xmlns:a16="http://schemas.microsoft.com/office/drawing/2014/main" id="{9686C8DD-AAF8-2149-B7F4-76EF723CDE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600"/>
                  <a:gd name="T148" fmla="*/ 0 h 21600"/>
                  <a:gd name="T149" fmla="*/ 21600 w 21600"/>
                  <a:gd name="T150" fmla="*/ 21600 h 216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7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" name="AutoShape 4">
                <a:extLst>
                  <a:ext uri="{FF2B5EF4-FFF2-40B4-BE49-F238E27FC236}">
                    <a16:creationId xmlns:a16="http://schemas.microsoft.com/office/drawing/2014/main" id="{FF7ED80F-376A-5C4F-A584-0D7C9A85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00"/>
                  <a:gd name="T184" fmla="*/ 0 h 21600"/>
                  <a:gd name="T185" fmla="*/ 21600 w 21600"/>
                  <a:gd name="T186" fmla="*/ 21600 h 216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5" name="AutoShape 5">
                <a:extLst>
                  <a:ext uri="{FF2B5EF4-FFF2-40B4-BE49-F238E27FC236}">
                    <a16:creationId xmlns:a16="http://schemas.microsoft.com/office/drawing/2014/main" id="{7AD4679D-F995-1247-BBA0-ACD0612B29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600"/>
                  <a:gd name="T124" fmla="*/ 0 h 21600"/>
                  <a:gd name="T125" fmla="*/ 21600 w 21600"/>
                  <a:gd name="T126" fmla="*/ 21600 h 216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6" name="AutoShape 6">
                <a:extLst>
                  <a:ext uri="{FF2B5EF4-FFF2-40B4-BE49-F238E27FC236}">
                    <a16:creationId xmlns:a16="http://schemas.microsoft.com/office/drawing/2014/main" id="{EE46C061-AE92-1846-9315-0D0DE9DC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00"/>
                  <a:gd name="T172" fmla="*/ 0 h 21600"/>
                  <a:gd name="T173" fmla="*/ 21600 w 21600"/>
                  <a:gd name="T174" fmla="*/ 21600 h 216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7" name="AutoShape 7">
                <a:extLst>
                  <a:ext uri="{FF2B5EF4-FFF2-40B4-BE49-F238E27FC236}">
                    <a16:creationId xmlns:a16="http://schemas.microsoft.com/office/drawing/2014/main" id="{4D63DF39-8DFB-C048-AFB3-0110B9B20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00"/>
                  <a:gd name="T133" fmla="*/ 0 h 21600"/>
                  <a:gd name="T134" fmla="*/ 21600 w 21600"/>
                  <a:gd name="T135" fmla="*/ 21600 h 216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031" name="AutoShape 8">
              <a:extLst>
                <a:ext uri="{FF2B5EF4-FFF2-40B4-BE49-F238E27FC236}">
                  <a16:creationId xmlns:a16="http://schemas.microsoft.com/office/drawing/2014/main" id="{1228CF9E-7691-DA48-B2B4-62FFD3CB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600"/>
                <a:gd name="T142" fmla="*/ 0 h 21600"/>
                <a:gd name="T143" fmla="*/ 21600 w 21600"/>
                <a:gd name="T144" fmla="*/ 21600 h 21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600" h="2160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  <a:moveTo>
                    <a:pt x="7253" y="15998"/>
                  </a:moveTo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2" name="AutoShape 9">
              <a:extLst>
                <a:ext uri="{FF2B5EF4-FFF2-40B4-BE49-F238E27FC236}">
                  <a16:creationId xmlns:a16="http://schemas.microsoft.com/office/drawing/2014/main" id="{F49425E1-97FD-2848-808E-F290CF47D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9693B0-7333-324C-86C9-98AA2B17A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  <a:endParaRPr lang="en-US" altLang="en-US"/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C4A14127-FF25-2D47-A955-22870A4345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1650" y="923925"/>
            <a:ext cx="6878662" cy="0"/>
          </a:xfrm>
          <a:prstGeom prst="line">
            <a:avLst/>
          </a:prstGeom>
          <a:noFill/>
          <a:ln w="9525">
            <a:solidFill>
              <a:srgbClr val="0058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0" r:id="rId1"/>
    <p:sldLayoutId id="2147486411" r:id="rId2"/>
    <p:sldLayoutId id="2147486412" r:id="rId3"/>
    <p:sldLayoutId id="2147486413" r:id="rId4"/>
    <p:sldLayoutId id="2147486414" r:id="rId5"/>
    <p:sldLayoutId id="2147486415" r:id="rId6"/>
    <p:sldLayoutId id="2147486416" r:id="rId7"/>
    <p:sldLayoutId id="2147486417" r:id="rId8"/>
    <p:sldLayoutId id="2147486418" r:id="rId9"/>
    <p:sldLayoutId id="2147486419" r:id="rId10"/>
    <p:sldLayoutId id="21474864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/>
          <p:cNvSpPr>
            <a:spLocks/>
          </p:cNvSpPr>
          <p:nvPr/>
        </p:nvSpPr>
        <p:spPr bwMode="auto">
          <a:xfrm>
            <a:off x="288879" y="1791113"/>
            <a:ext cx="8720945" cy="1370382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 algn="ctr" defTabSz="914400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Evidence Based ?</a:t>
            </a: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428506" y="5264089"/>
            <a:ext cx="8441692" cy="685191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 algn="ctr" defTabSz="91440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 6½ minute 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59E05-3AC7-AD48-A988-F8681525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429282"/>
            <a:ext cx="3790280" cy="28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7DAF3-C88F-E44C-9484-00641C73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4" y="1496543"/>
            <a:ext cx="7434572" cy="42367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8CAECA-6241-524C-A498-4EB9D9823D3D}"/>
              </a:ext>
            </a:extLst>
          </p:cNvPr>
          <p:cNvSpPr/>
          <p:nvPr/>
        </p:nvSpPr>
        <p:spPr>
          <a:xfrm>
            <a:off x="323528" y="594928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Droid Sans"/>
              </a:rPr>
              <a:t>On January 14, 2019, the Foundations for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Droid Sans"/>
              </a:rPr>
              <a:t>Evidence-Based Policymaking Act was signed into law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5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>
            <a:extLst>
              <a:ext uri="{FF2B5EF4-FFF2-40B4-BE49-F238E27FC236}">
                <a16:creationId xmlns:a16="http://schemas.microsoft.com/office/drawing/2014/main" id="{07E2EA1E-36C3-7649-A1C8-0D4BD15BE290}"/>
              </a:ext>
            </a:extLst>
          </p:cNvPr>
          <p:cNvSpPr>
            <a:spLocks/>
          </p:cNvSpPr>
          <p:nvPr/>
        </p:nvSpPr>
        <p:spPr bwMode="auto">
          <a:xfrm>
            <a:off x="330200" y="1628800"/>
            <a:ext cx="8483600" cy="1244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  <a:spcAft>
                <a:spcPts val="600"/>
              </a:spcAft>
              <a:defRPr/>
            </a:pPr>
            <a:r>
              <a:rPr 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Evidence based management?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BF3EF-D7FB-364B-BFE5-8DE11F9C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2646363"/>
            <a:ext cx="6302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/>
                </a:solidFill>
              </a:rPr>
              <a:t>Never heard off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/>
                </a:solidFill>
              </a:rPr>
              <a:t>Heard off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/>
                </a:solidFill>
              </a:rPr>
              <a:t>Heard off and can explain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Afbeelding 1">
            <a:extLst>
              <a:ext uri="{FF2B5EF4-FFF2-40B4-BE49-F238E27FC236}">
                <a16:creationId xmlns:a16="http://schemas.microsoft.com/office/drawing/2014/main" id="{744B2D23-C165-9645-84FD-60A6C152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0"/>
          <a:stretch>
            <a:fillRect/>
          </a:stretch>
        </p:blipFill>
        <p:spPr bwMode="auto">
          <a:xfrm>
            <a:off x="1487488" y="1490663"/>
            <a:ext cx="630713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F18A2B8-E772-BA4C-B3E0-2B206229148D}"/>
              </a:ext>
            </a:extLst>
          </p:cNvPr>
          <p:cNvSpPr/>
          <p:nvPr/>
        </p:nvSpPr>
        <p:spPr>
          <a:xfrm>
            <a:off x="4884738" y="4678363"/>
            <a:ext cx="2724150" cy="61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D3EEE08-A2D2-FA40-9C1D-F14AC4AA1349}"/>
              </a:ext>
            </a:extLst>
          </p:cNvPr>
          <p:cNvSpPr/>
          <p:nvPr/>
        </p:nvSpPr>
        <p:spPr>
          <a:xfrm>
            <a:off x="4876800" y="4191000"/>
            <a:ext cx="21336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78905E-C183-1142-A42D-A68D3C3FDDD9}"/>
              </a:ext>
            </a:extLst>
          </p:cNvPr>
          <p:cNvSpPr txBox="1"/>
          <p:nvPr/>
        </p:nvSpPr>
        <p:spPr>
          <a:xfrm>
            <a:off x="304800" y="747713"/>
            <a:ext cx="8610600" cy="5021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Evidence-based decision-making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Central Premise: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Decisions should be based on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the ‘best available evidence‘.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213AC-6704-6746-BD6D-33C24452F5FD}"/>
              </a:ext>
            </a:extLst>
          </p:cNvPr>
          <p:cNvSpPr txBox="1"/>
          <p:nvPr/>
        </p:nvSpPr>
        <p:spPr>
          <a:xfrm>
            <a:off x="609600" y="812800"/>
            <a:ext cx="7924800" cy="439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Evidence?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information, facts or data supporting (or contradicting)         a claim, assumption or hypothesis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ADC188-6D32-B347-9204-ED37605F5CCB}"/>
              </a:ext>
            </a:extLst>
          </p:cNvPr>
          <p:cNvSpPr txBox="1"/>
          <p:nvPr/>
        </p:nvSpPr>
        <p:spPr>
          <a:xfrm>
            <a:off x="609600" y="76200"/>
            <a:ext cx="7924800" cy="601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Source?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outcome of scientific research, organizational data, benchmarking, best practices, personal experience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8AD22-F452-9E47-9C9A-D61764FE2F64}"/>
              </a:ext>
            </a:extLst>
          </p:cNvPr>
          <p:cNvSpPr txBox="1"/>
          <p:nvPr/>
        </p:nvSpPr>
        <p:spPr>
          <a:xfrm>
            <a:off x="546100" y="1814513"/>
            <a:ext cx="81153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“But … then we all base our decisions on ‘evidence’”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明朝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BF84BC-7C3B-764D-83DC-B5CB845278C6}"/>
              </a:ext>
            </a:extLst>
          </p:cNvPr>
          <p:cNvSpPr txBox="1"/>
          <p:nvPr/>
        </p:nvSpPr>
        <p:spPr>
          <a:xfrm>
            <a:off x="304800" y="885825"/>
            <a:ext cx="8534400" cy="4170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Yes, but…most people pay     little or no attention to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5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the strength of the evidence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and base their decisions on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120000"/>
              <a:buFontTx/>
              <a:buNone/>
              <a:tabLst/>
              <a:defRPr/>
            </a:pPr>
            <a:r>
              <a:rPr kumimoji="0" lang="en-GB" sz="45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明朝"/>
                <a:cs typeface="Arial"/>
              </a:rPr>
              <a:t>too few sources of evidence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C0AC2-C6C8-FA4D-B2F3-CA2139577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1371600"/>
            <a:ext cx="4724400" cy="3702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35EC8-CE45-D648-BED2-89E554ED41BC}"/>
              </a:ext>
            </a:extLst>
          </p:cNvPr>
          <p:cNvSpPr txBox="1"/>
          <p:nvPr/>
        </p:nvSpPr>
        <p:spPr>
          <a:xfrm>
            <a:off x="1890713" y="5181600"/>
            <a:ext cx="595788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Trust me, 20 years of management experience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9" name="Text Box 9">
            <a:extLst>
              <a:ext uri="{FF2B5EF4-FFF2-40B4-BE49-F238E27FC236}">
                <a16:creationId xmlns:a16="http://schemas.microsoft.com/office/drawing/2014/main" id="{B419070C-51A0-E449-BE80-0D8FE528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727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Sources of evidence</a:t>
            </a:r>
          </a:p>
        </p:txBody>
      </p:sp>
      <p:grpSp>
        <p:nvGrpSpPr>
          <p:cNvPr id="144386" name="Groeperen 2">
            <a:extLst>
              <a:ext uri="{FF2B5EF4-FFF2-40B4-BE49-F238E27FC236}">
                <a16:creationId xmlns:a16="http://schemas.microsoft.com/office/drawing/2014/main" id="{A883361F-D2DC-E94F-8461-19C1B7E5DAFB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485900"/>
            <a:ext cx="6235700" cy="4965700"/>
            <a:chOff x="1486514" y="1320800"/>
            <a:chExt cx="6235700" cy="49657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75C6DB1-7B03-1D49-810F-F6B49367FAFF}"/>
                </a:ext>
              </a:extLst>
            </p:cNvPr>
            <p:cNvSpPr/>
            <p:nvPr/>
          </p:nvSpPr>
          <p:spPr bwMode="auto">
            <a:xfrm>
              <a:off x="1486514" y="1320800"/>
              <a:ext cx="6235700" cy="49657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004F3F30-C57A-C643-97C6-B822C548987D}"/>
                </a:ext>
              </a:extLst>
            </p:cNvPr>
            <p:cNvSpPr/>
            <p:nvPr/>
          </p:nvSpPr>
          <p:spPr>
            <a:xfrm>
              <a:off x="1656377" y="3640138"/>
              <a:ext cx="1760537" cy="45720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problem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9FE9C7E1-0A12-3845-92A8-31AFAC38A8EE}"/>
                </a:ext>
              </a:extLst>
            </p:cNvPr>
            <p:cNvSpPr/>
            <p:nvPr/>
          </p:nvSpPr>
          <p:spPr>
            <a:xfrm>
              <a:off x="5779114" y="3640138"/>
              <a:ext cx="1762125" cy="45720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solution</a:t>
              </a:r>
            </a:p>
          </p:txBody>
        </p:sp>
        <p:grpSp>
          <p:nvGrpSpPr>
            <p:cNvPr id="144390" name="Groeperen 1">
              <a:extLst>
                <a:ext uri="{FF2B5EF4-FFF2-40B4-BE49-F238E27FC236}">
                  <a16:creationId xmlns:a16="http://schemas.microsoft.com/office/drawing/2014/main" id="{FF30C4F8-03B5-2942-9858-26A4C9789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50" y="1722438"/>
              <a:ext cx="5518150" cy="4302125"/>
              <a:chOff x="1657350" y="1735138"/>
              <a:chExt cx="5518150" cy="4302125"/>
            </a:xfrm>
          </p:grpSpPr>
          <p:grpSp>
            <p:nvGrpSpPr>
              <p:cNvPr id="144391" name="Group 1">
                <a:extLst>
                  <a:ext uri="{FF2B5EF4-FFF2-40B4-BE49-F238E27FC236}">
                    <a16:creationId xmlns:a16="http://schemas.microsoft.com/office/drawing/2014/main" id="{B850C6B5-65CC-A24F-B4B0-79708744A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0463" y="1735138"/>
                <a:ext cx="2205037" cy="1082675"/>
                <a:chOff x="5046663" y="1760538"/>
                <a:chExt cx="2205037" cy="1082675"/>
              </a:xfrm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ABA911AF-672C-364A-984E-15B44895EAB8}"/>
                    </a:ext>
                  </a:extLst>
                </p:cNvPr>
                <p:cNvSpPr/>
                <p:nvPr/>
              </p:nvSpPr>
              <p:spPr bwMode="auto">
                <a:xfrm flipV="1">
                  <a:off x="5047277" y="1760538"/>
                  <a:ext cx="2179637" cy="10826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699FF"/>
                  </a:solidFill>
                  <a:prstDash val="solid"/>
                </a:ln>
                <a:effectLst>
                  <a:outerShdw blurRad="40000" dist="63500" dir="432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409" name="Tekstvak 21">
                  <a:extLst>
                    <a:ext uri="{FF2B5EF4-FFF2-40B4-BE49-F238E27FC236}">
                      <a16:creationId xmlns:a16="http://schemas.microsoft.com/office/drawing/2014/main" id="{26AF8B59-5975-7248-837F-E890E675E3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000" y="1920876"/>
                  <a:ext cx="2171700" cy="615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6600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Practitioners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professional</a:t>
                  </a:r>
                  <a:r>
                    <a:rPr kumimoji="0" lang="en-US" altLang="en-US" sz="1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 </a:t>
                  </a:r>
                  <a:r>
                    <a:rPr kumimoji="0" lang="en-US" altLang="en-US" sz="17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expertise </a:t>
                  </a:r>
                </a:p>
              </p:txBody>
            </p:sp>
          </p:grpSp>
          <p:grpSp>
            <p:nvGrpSpPr>
              <p:cNvPr id="144392" name="Groeperen 18">
                <a:extLst>
                  <a:ext uri="{FF2B5EF4-FFF2-40B4-BE49-F238E27FC236}">
                    <a16:creationId xmlns:a16="http://schemas.microsoft.com/office/drawing/2014/main" id="{A116849E-F039-EB4A-AF82-3B23357162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7350" y="4933950"/>
                <a:ext cx="2181225" cy="1103313"/>
                <a:chOff x="3411538" y="1522412"/>
                <a:chExt cx="2181225" cy="1103313"/>
              </a:xfrm>
            </p:grpSpPr>
            <p:sp>
              <p:nvSpPr>
                <p:cNvPr id="31" name="Ovaal 30">
                  <a:extLst>
                    <a:ext uri="{FF2B5EF4-FFF2-40B4-BE49-F238E27FC236}">
                      <a16:creationId xmlns:a16="http://schemas.microsoft.com/office/drawing/2014/main" id="{0BF153B6-408E-4C4E-864F-F65583E0DDDF}"/>
                    </a:ext>
                  </a:extLst>
                </p:cNvPr>
                <p:cNvSpPr/>
                <p:nvPr/>
              </p:nvSpPr>
              <p:spPr bwMode="auto">
                <a:xfrm rot="10800000">
                  <a:off x="3412152" y="1522412"/>
                  <a:ext cx="2181225" cy="11033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699FF"/>
                  </a:solidFill>
                  <a:prstDash val="solid"/>
                </a:ln>
                <a:effectLst>
                  <a:outerShdw blurRad="40000" dist="63500" dir="432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407" name="Tekstvak 23">
                  <a:extLst>
                    <a:ext uri="{FF2B5EF4-FFF2-40B4-BE49-F238E27FC236}">
                      <a16:creationId xmlns:a16="http://schemas.microsoft.com/office/drawing/2014/main" id="{FA74EEEA-42BF-4F4B-8597-C4669B53C5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8068" y="1789905"/>
                  <a:ext cx="1817688" cy="738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6600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Organization </a:t>
                  </a:r>
                  <a:r>
                    <a:rPr kumimoji="0" lang="en-US" altLang="en-US" sz="17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internal data</a:t>
                  </a:r>
                </a:p>
              </p:txBody>
            </p:sp>
          </p:grpSp>
          <p:grpSp>
            <p:nvGrpSpPr>
              <p:cNvPr id="144393" name="Groeperen 22">
                <a:extLst>
                  <a:ext uri="{FF2B5EF4-FFF2-40B4-BE49-F238E27FC236}">
                    <a16:creationId xmlns:a16="http://schemas.microsoft.com/office/drawing/2014/main" id="{DEC26915-67D3-A445-911A-760B68DC5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0463" y="4956175"/>
                <a:ext cx="2179637" cy="1081088"/>
                <a:chOff x="3408363" y="5210175"/>
                <a:chExt cx="2179637" cy="1081088"/>
              </a:xfrm>
            </p:grpSpPr>
            <p:sp>
              <p:nvSpPr>
                <p:cNvPr id="33" name="Ovaal 32">
                  <a:extLst>
                    <a:ext uri="{FF2B5EF4-FFF2-40B4-BE49-F238E27FC236}">
                      <a16:creationId xmlns:a16="http://schemas.microsoft.com/office/drawing/2014/main" id="{950136E5-DDA1-154F-9F29-71085D8DAAA4}"/>
                    </a:ext>
                  </a:extLst>
                </p:cNvPr>
                <p:cNvSpPr/>
                <p:nvPr/>
              </p:nvSpPr>
              <p:spPr bwMode="auto">
                <a:xfrm flipV="1">
                  <a:off x="3408977" y="5210175"/>
                  <a:ext cx="2179637" cy="10810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699FF"/>
                  </a:solidFill>
                  <a:prstDash val="solid"/>
                </a:ln>
                <a:effectLst>
                  <a:outerShdw blurRad="40000" dist="63500" dir="432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405" name="Tekstvak 24">
                  <a:extLst>
                    <a:ext uri="{FF2B5EF4-FFF2-40B4-BE49-F238E27FC236}">
                      <a16:creationId xmlns:a16="http://schemas.microsoft.com/office/drawing/2014/main" id="{063246F8-CA74-9D47-BFF9-146F1D61B9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0763" y="5442923"/>
                  <a:ext cx="19256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6600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Stakeholders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values and concerns</a:t>
                  </a:r>
                </a:p>
              </p:txBody>
            </p:sp>
          </p:grpSp>
          <p:grpSp>
            <p:nvGrpSpPr>
              <p:cNvPr id="144394" name="Groeperen 20">
                <a:extLst>
                  <a:ext uri="{FF2B5EF4-FFF2-40B4-BE49-F238E27FC236}">
                    <a16:creationId xmlns:a16="http://schemas.microsoft.com/office/drawing/2014/main" id="{B5083B7C-CFC3-134B-97D7-8FCC9B3C6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7350" y="1735138"/>
                <a:ext cx="2179638" cy="1082675"/>
                <a:chOff x="704850" y="3373438"/>
                <a:chExt cx="2179638" cy="1082675"/>
              </a:xfrm>
            </p:grpSpPr>
            <p:sp>
              <p:nvSpPr>
                <p:cNvPr id="35" name="Ovaal 34">
                  <a:extLst>
                    <a:ext uri="{FF2B5EF4-FFF2-40B4-BE49-F238E27FC236}">
                      <a16:creationId xmlns:a16="http://schemas.microsoft.com/office/drawing/2014/main" id="{E8C2C59E-83D5-2F43-9F75-1FA68D5E0AB8}"/>
                    </a:ext>
                  </a:extLst>
                </p:cNvPr>
                <p:cNvSpPr/>
                <p:nvPr/>
              </p:nvSpPr>
              <p:spPr bwMode="auto">
                <a:xfrm flipV="1">
                  <a:off x="705464" y="3373438"/>
                  <a:ext cx="2179638" cy="10826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699FF"/>
                  </a:solidFill>
                  <a:prstDash val="solid"/>
                </a:ln>
                <a:effectLst>
                  <a:outerShdw blurRad="40000" dist="63500" dir="432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403" name="Tekstvak 25">
                  <a:extLst>
                    <a:ext uri="{FF2B5EF4-FFF2-40B4-BE49-F238E27FC236}">
                      <a16:creationId xmlns:a16="http://schemas.microsoft.com/office/drawing/2014/main" id="{5F61AED4-4B98-AB49-AA63-D4DDE03473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200" y="3565526"/>
                  <a:ext cx="1943099" cy="615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6600"/>
                    </a:buClr>
                    <a:buSzPct val="12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6600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Scientific literature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34" charset="-128"/>
                      <a:cs typeface="+mn-cs"/>
                    </a:rPr>
                    <a:t>empirical studies</a:t>
                  </a:r>
                </a:p>
              </p:txBody>
            </p:sp>
          </p:grpSp>
          <p:grpSp>
            <p:nvGrpSpPr>
              <p:cNvPr id="144395" name="Groeperen 1">
                <a:extLst>
                  <a:ext uri="{FF2B5EF4-FFF2-40B4-BE49-F238E27FC236}">
                    <a16:creationId xmlns:a16="http://schemas.microsoft.com/office/drawing/2014/main" id="{34E01A12-1E51-B64F-B809-067A5DC2F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5500" y="2908300"/>
                <a:ext cx="2095500" cy="1917700"/>
                <a:chOff x="3390900" y="2882900"/>
                <a:chExt cx="2095500" cy="1917700"/>
              </a:xfrm>
            </p:grpSpPr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606693BE-957B-A649-8DE6-0B43D3FB2441}"/>
                    </a:ext>
                  </a:extLst>
                </p:cNvPr>
                <p:cNvSpPr/>
                <p:nvPr/>
              </p:nvSpPr>
              <p:spPr bwMode="auto">
                <a:xfrm flipV="1">
                  <a:off x="3391514" y="2882900"/>
                  <a:ext cx="2095500" cy="1917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9525" cap="flat" cmpd="sng" algn="ctr">
                  <a:solidFill>
                    <a:schemeClr val="bg1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outerShdw blurRad="40000" dist="63500" dir="432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129" name="Tekstvak 25">
                  <a:extLst>
                    <a:ext uri="{FF2B5EF4-FFF2-40B4-BE49-F238E27FC236}">
                      <a16:creationId xmlns:a16="http://schemas.microsoft.com/office/drawing/2014/main" id="{972DEBC8-1BF2-7448-BC94-7108C50017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7414" y="2989263"/>
                  <a:ext cx="1641475" cy="1712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ct val="0"/>
                    </a:spcAft>
                    <a:buChar char="•"/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ct val="0"/>
                    </a:spcAft>
                    <a:buChar char="•"/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ct val="0"/>
                    </a:spcAft>
                    <a:buChar char="•"/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lnSpc>
                      <a:spcPct val="130000"/>
                    </a:lnSpc>
                    <a:spcBef>
                      <a:spcPct val="50000"/>
                    </a:spcBef>
                    <a:spcAft>
                      <a:spcPct val="0"/>
                    </a:spcAft>
                    <a:buChar char="•"/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Ask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Acquire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Appraise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Aggregate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Apply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3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ＭＳ Ｐゴシック" charset="0"/>
                    </a:rPr>
                    <a:t>Assess</a:t>
                  </a:r>
                </a:p>
              </p:txBody>
            </p:sp>
          </p:grpSp>
          <p:sp>
            <p:nvSpPr>
              <p:cNvPr id="32" name="Pijl links 31">
                <a:extLst>
                  <a:ext uri="{FF2B5EF4-FFF2-40B4-BE49-F238E27FC236}">
                    <a16:creationId xmlns:a16="http://schemas.microsoft.com/office/drawing/2014/main" id="{6BC9F682-25D1-4C4E-8FA8-6BA4EAC17439}"/>
                  </a:ext>
                </a:extLst>
              </p:cNvPr>
              <p:cNvSpPr/>
              <p:nvPr/>
            </p:nvSpPr>
            <p:spPr bwMode="auto">
              <a:xfrm rot="14040000">
                <a:off x="3336745" y="2616994"/>
                <a:ext cx="493713" cy="409575"/>
              </a:xfrm>
              <a:prstGeom prst="rightArrow">
                <a:avLst/>
              </a:prstGeom>
              <a:solidFill>
                <a:srgbClr val="FFCC66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2705" dist="61087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" name="Pijl links 24">
                <a:extLst>
                  <a:ext uri="{FF2B5EF4-FFF2-40B4-BE49-F238E27FC236}">
                    <a16:creationId xmlns:a16="http://schemas.microsoft.com/office/drawing/2014/main" id="{1475C1A4-81F0-C34F-9286-09059A27DD96}"/>
                  </a:ext>
                </a:extLst>
              </p:cNvPr>
              <p:cNvSpPr/>
              <p:nvPr/>
            </p:nvSpPr>
            <p:spPr bwMode="auto">
              <a:xfrm rot="3120000">
                <a:off x="5008383" y="4737894"/>
                <a:ext cx="493713" cy="409575"/>
              </a:xfrm>
              <a:prstGeom prst="rightArrow">
                <a:avLst/>
              </a:prstGeom>
              <a:solidFill>
                <a:srgbClr val="FFCC66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2705" dist="61087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Pijl links 25">
                <a:extLst>
                  <a:ext uri="{FF2B5EF4-FFF2-40B4-BE49-F238E27FC236}">
                    <a16:creationId xmlns:a16="http://schemas.microsoft.com/office/drawing/2014/main" id="{2BBA8FF6-BBCC-3841-8139-A0DBE525E0D2}"/>
                  </a:ext>
                </a:extLst>
              </p:cNvPr>
              <p:cNvSpPr/>
              <p:nvPr/>
            </p:nvSpPr>
            <p:spPr bwMode="auto">
              <a:xfrm rot="18300000">
                <a:off x="5013145" y="2616994"/>
                <a:ext cx="493713" cy="409575"/>
              </a:xfrm>
              <a:prstGeom prst="rightArrow">
                <a:avLst/>
              </a:prstGeom>
              <a:solidFill>
                <a:srgbClr val="FFCC66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2705" dist="61087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Pijl links 26">
                <a:extLst>
                  <a:ext uri="{FF2B5EF4-FFF2-40B4-BE49-F238E27FC236}">
                    <a16:creationId xmlns:a16="http://schemas.microsoft.com/office/drawing/2014/main" id="{295C3406-F3D8-6742-9240-5B903CFAA640}"/>
                  </a:ext>
                </a:extLst>
              </p:cNvPr>
              <p:cNvSpPr/>
              <p:nvPr/>
            </p:nvSpPr>
            <p:spPr bwMode="auto">
              <a:xfrm rot="7560000">
                <a:off x="3336745" y="4737894"/>
                <a:ext cx="493713" cy="409575"/>
              </a:xfrm>
              <a:prstGeom prst="rightArrow">
                <a:avLst/>
              </a:prstGeom>
              <a:solidFill>
                <a:srgbClr val="FFCC66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2705" dist="61087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Arial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A87E8-8AF5-7B45-899A-9C8E5B144A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60258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0C36B4-39A7-2D48-9A76-389072633D8A}"/>
              </a:ext>
            </a:extLst>
          </p:cNvPr>
          <p:cNvSpPr/>
          <p:nvPr/>
        </p:nvSpPr>
        <p:spPr>
          <a:xfrm>
            <a:off x="971600" y="2204864"/>
            <a:ext cx="1368152" cy="35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FC8CF-2B00-9F47-A786-58345D6F5B94}"/>
              </a:ext>
            </a:extLst>
          </p:cNvPr>
          <p:cNvSpPr/>
          <p:nvPr/>
        </p:nvSpPr>
        <p:spPr>
          <a:xfrm>
            <a:off x="568325" y="2109788"/>
            <a:ext cx="8186738" cy="3867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Evidence-based … whatever </a:t>
            </a:r>
          </a:p>
          <a:p>
            <a:pPr algn="ctr"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=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The use of </a:t>
            </a:r>
            <a:r>
              <a:rPr lang="en-GB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critically evaluated evidence</a:t>
            </a:r>
            <a:r>
              <a:rPr lang="en-GB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from </a:t>
            </a:r>
            <a:r>
              <a:rPr lang="en-GB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multiple sources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to increase the likelihood of a favourable outcome</a:t>
            </a:r>
          </a:p>
        </p:txBody>
      </p:sp>
    </p:spTree>
    <p:extLst>
      <p:ext uri="{BB962C8B-B14F-4D97-AF65-F5344CB8AC3E}">
        <p14:creationId xmlns:p14="http://schemas.microsoft.com/office/powerpoint/2010/main" val="36518250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/>
        </p:blipFill>
        <p:spPr>
          <a:xfrm>
            <a:off x="1154189" y="155875"/>
            <a:ext cx="3240360" cy="65462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06CF97-4A25-DF41-8FE8-54DEED3DDC31}"/>
              </a:ext>
            </a:extLst>
          </p:cNvPr>
          <p:cNvSpPr/>
          <p:nvPr/>
        </p:nvSpPr>
        <p:spPr>
          <a:xfrm>
            <a:off x="4932040" y="3140968"/>
            <a:ext cx="3888432" cy="12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FFCC66"/>
              </a:buClr>
              <a:buSzPct val="120000"/>
              <a:defRPr/>
            </a:pP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</a:rPr>
              <a:t>It’s a structured and stepped process!</a:t>
            </a:r>
          </a:p>
        </p:txBody>
      </p:sp>
    </p:spTree>
    <p:extLst>
      <p:ext uri="{BB962C8B-B14F-4D97-AF65-F5344CB8AC3E}">
        <p14:creationId xmlns:p14="http://schemas.microsoft.com/office/powerpoint/2010/main" val="288894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E-Learning: Insights into Online Learning and Development for 2021">
            <a:extLst>
              <a:ext uri="{FF2B5EF4-FFF2-40B4-BE49-F238E27FC236}">
                <a16:creationId xmlns:a16="http://schemas.microsoft.com/office/drawing/2014/main" id="{25B905B1-85A9-944B-8167-147DA4F2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164288" cy="40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2D04DA8-E7B7-3D49-B983-E01ECF41E146}"/>
              </a:ext>
            </a:extLst>
          </p:cNvPr>
          <p:cNvSpPr/>
          <p:nvPr/>
        </p:nvSpPr>
        <p:spPr>
          <a:xfrm>
            <a:off x="467544" y="188640"/>
            <a:ext cx="7164289" cy="59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indent="-342900">
              <a:lnSpc>
                <a:spcPct val="110000"/>
              </a:lnSpc>
              <a:spcBef>
                <a:spcPts val="1400"/>
              </a:spcBef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N W3" charset="-128"/>
                <a:cs typeface="Arial" charset="0"/>
                <a:sym typeface="Arial" charset="0"/>
              </a:rPr>
              <a:t>15 Online learning modules</a:t>
            </a:r>
          </a:p>
        </p:txBody>
      </p:sp>
    </p:spTree>
    <p:extLst>
      <p:ext uri="{BB962C8B-B14F-4D97-AF65-F5344CB8AC3E}">
        <p14:creationId xmlns:p14="http://schemas.microsoft.com/office/powerpoint/2010/main" val="185943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6632"/>
            <a:ext cx="6272166" cy="665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588" marR="0" lvl="0" indent="-342900" algn="ctr" defTabSz="914400" rtl="0" eaLnBrk="1" fontAlgn="base" latinLnBrk="0" hangingPunct="1">
              <a:lnSpc>
                <a:spcPct val="13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What’s in the course modules?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843417-D05F-864B-B5CF-70C05556ECE5}"/>
              </a:ext>
            </a:extLst>
          </p:cNvPr>
          <p:cNvSpPr/>
          <p:nvPr/>
        </p:nvSpPr>
        <p:spPr>
          <a:xfrm>
            <a:off x="378983" y="1412776"/>
            <a:ext cx="8386034" cy="475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Explanatory content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</a:p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Learn By Doing activities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giving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chance to practice the concept that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are learning, with hints and feedback to guide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if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struggle.  </a:t>
            </a:r>
          </a:p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Did I Get This activities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giving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the chance to do a quick "self-check" and assess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Times New Roman"/>
              </a:rPr>
              <a:t>your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understanding of the material before doing a graded activity.</a:t>
            </a:r>
          </a:p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Calibri"/>
                <a:ea typeface="+mn-ea"/>
                <a:cs typeface="Times New Roman"/>
              </a:rPr>
              <a:t>Assessment Quiz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&gt; 3 attempts, 70% or more</a:t>
            </a:r>
          </a:p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Podcasts</a:t>
            </a:r>
          </a:p>
          <a:p>
            <a:pPr marL="458869" marR="0" lvl="1" indent="-342900" algn="l" defTabSz="4571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>
                <a:solidFill>
                  <a:srgbClr val="FFFF00"/>
                </a:solidFill>
                <a:latin typeface="Calibri"/>
                <a:ea typeface="+mn-ea"/>
                <a:cs typeface="Times New Roman"/>
              </a:rPr>
              <a:t>Exercises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51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98816"/>
            <a:ext cx="6157776" cy="665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588" marR="0" lvl="0" indent="-342900" algn="ctr" defTabSz="914400" rtl="0" eaLnBrk="1" fontAlgn="base" latinLnBrk="0" hangingPunct="1">
              <a:lnSpc>
                <a:spcPct val="13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Arial" charset="0"/>
              </a:rPr>
              <a:t>Assessment &gt; for you &amp; for us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3250FD-6465-7148-ACA3-A6CB2D468E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1" y="1988840"/>
            <a:ext cx="7704856" cy="3044635"/>
          </a:xfrm>
          <a:prstGeom prst="rect">
            <a:avLst/>
          </a:prstGeom>
          <a:ln w="0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4169092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D7AE3-FE58-1048-9898-15219CD4D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40"/>
          <a:stretch/>
        </p:blipFill>
        <p:spPr>
          <a:xfrm>
            <a:off x="111211" y="3185592"/>
            <a:ext cx="8921578" cy="2789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61B5A-1982-D34C-91CB-8CE080FC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777"/>
          <a:stretch/>
        </p:blipFill>
        <p:spPr>
          <a:xfrm>
            <a:off x="107504" y="1484784"/>
            <a:ext cx="8921578" cy="17008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DC91-DFB1-9E4C-9D02-FDC74C447D7E}"/>
              </a:ext>
            </a:extLst>
          </p:cNvPr>
          <p:cNvSpPr/>
          <p:nvPr/>
        </p:nvSpPr>
        <p:spPr>
          <a:xfrm>
            <a:off x="467544" y="98816"/>
            <a:ext cx="6157776" cy="665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588" marR="0" lvl="0" indent="-342900" algn="ctr" defTabSz="914400" rtl="0" eaLnBrk="1" fontAlgn="base" latinLnBrk="0" hangingPunct="1">
              <a:lnSpc>
                <a:spcPct val="13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Arial" charset="0"/>
              </a:rPr>
              <a:t>Assessment &gt; for you &amp; for us</a:t>
            </a:r>
          </a:p>
        </p:txBody>
      </p:sp>
    </p:spTree>
    <p:extLst>
      <p:ext uri="{BB962C8B-B14F-4D97-AF65-F5344CB8AC3E}">
        <p14:creationId xmlns:p14="http://schemas.microsoft.com/office/powerpoint/2010/main" val="227720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BD355-3A3D-EB4B-A08E-30F473203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B2DBB8-B317-8A44-9D47-C216C3490CEC}"/>
              </a:ext>
            </a:extLst>
          </p:cNvPr>
          <p:cNvSpPr/>
          <p:nvPr/>
        </p:nvSpPr>
        <p:spPr>
          <a:xfrm>
            <a:off x="971600" y="2204864"/>
            <a:ext cx="1368152" cy="35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20949-5294-C740-BA37-4E77B5A43E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88183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B8861B-3FC0-354F-A10E-0FA33E16FF61}"/>
              </a:ext>
            </a:extLst>
          </p:cNvPr>
          <p:cNvSpPr/>
          <p:nvPr/>
        </p:nvSpPr>
        <p:spPr>
          <a:xfrm>
            <a:off x="1043608" y="1772816"/>
            <a:ext cx="1080120" cy="280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FDD61-BC3D-274B-9C18-0A81B3E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233488"/>
            <a:ext cx="6740525" cy="5122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Afbeelding 3">
            <a:extLst>
              <a:ext uri="{FF2B5EF4-FFF2-40B4-BE49-F238E27FC236}">
                <a16:creationId xmlns:a16="http://schemas.microsoft.com/office/drawing/2014/main" id="{EDCC6389-AF4E-1042-82E5-8E45D95E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612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8" name="Afbeelding 4">
            <a:extLst>
              <a:ext uri="{FF2B5EF4-FFF2-40B4-BE49-F238E27FC236}">
                <a16:creationId xmlns:a16="http://schemas.microsoft.com/office/drawing/2014/main" id="{B8191DD0-4AFE-9447-9660-A5C61A27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4970463"/>
            <a:ext cx="61229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B37E5-7A12-3548-AA27-1A41891E901D}"/>
              </a:ext>
            </a:extLst>
          </p:cNvPr>
          <p:cNvCxnSpPr/>
          <p:nvPr/>
        </p:nvCxnSpPr>
        <p:spPr>
          <a:xfrm>
            <a:off x="5391150" y="5284788"/>
            <a:ext cx="1593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3F47B-3957-AF42-9CF3-AA772EB5C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3" y="404664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7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D31739-7754-F946-9338-DF14F2734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7409"/>
          <a:stretch/>
        </p:blipFill>
        <p:spPr>
          <a:xfrm>
            <a:off x="0" y="1340768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>
            <a:extLst>
              <a:ext uri="{FF2B5EF4-FFF2-40B4-BE49-F238E27FC236}">
                <a16:creationId xmlns:a16="http://schemas.microsoft.com/office/drawing/2014/main" id="{4A74157B-6E51-6944-A26A-459F425A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059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5">
            <a:extLst>
              <a:ext uri="{FF2B5EF4-FFF2-40B4-BE49-F238E27FC236}">
                <a16:creationId xmlns:a16="http://schemas.microsoft.com/office/drawing/2014/main" id="{EEF8656C-9068-6843-B4B5-33AD0E2E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5462588"/>
            <a:ext cx="91059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D01205-6A5A-C947-8AA9-C21423C6980F}"/>
              </a:ext>
            </a:extLst>
          </p:cNvPr>
          <p:cNvCxnSpPr/>
          <p:nvPr/>
        </p:nvCxnSpPr>
        <p:spPr>
          <a:xfrm>
            <a:off x="4932040" y="6009713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A28472-C7E2-A349-B571-12F1E301661C}"/>
              </a:ext>
            </a:extLst>
          </p:cNvPr>
          <p:cNvCxnSpPr>
            <a:cxnSpLocks/>
          </p:cNvCxnSpPr>
          <p:nvPr/>
        </p:nvCxnSpPr>
        <p:spPr>
          <a:xfrm>
            <a:off x="6372200" y="635562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3B4296104F544A98C8EEABFC5443A" ma:contentTypeVersion="13" ma:contentTypeDescription="Create a new document." ma:contentTypeScope="" ma:versionID="b6360efef4afa917ed63dc0b0fd27c45">
  <xsd:schema xmlns:xsd="http://www.w3.org/2001/XMLSchema" xmlns:xs="http://www.w3.org/2001/XMLSchema" xmlns:p="http://schemas.microsoft.com/office/2006/metadata/properties" xmlns:ns3="afa0746c-8647-4e6b-8d34-3f53361b6a74" xmlns:ns4="ec845d32-c7da-4faa-9a1d-50fbc5b16b21" targetNamespace="http://schemas.microsoft.com/office/2006/metadata/properties" ma:root="true" ma:fieldsID="e9e947a2324e2e8a1fd1307bd69c9e8a" ns3:_="" ns4:_="">
    <xsd:import namespace="afa0746c-8647-4e6b-8d34-3f53361b6a74"/>
    <xsd:import namespace="ec845d32-c7da-4faa-9a1d-50fbc5b16b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0746c-8647-4e6b-8d34-3f53361b6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45d32-c7da-4faa-9a1d-50fbc5b16b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83119-EFA6-4F36-BE47-E3D51D0E3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0746c-8647-4e6b-8d34-3f53361b6a74"/>
    <ds:schemaRef ds:uri="ec845d32-c7da-4faa-9a1d-50fbc5b1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C2958-AC78-4584-B912-3B712F34937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a0746c-8647-4e6b-8d34-3f53361b6a74"/>
    <ds:schemaRef ds:uri="http://purl.org/dc/terms/"/>
    <ds:schemaRef ds:uri="http://schemas.openxmlformats.org/package/2006/metadata/core-properties"/>
    <ds:schemaRef ds:uri="ec845d32-c7da-4faa-9a1d-50fbc5b16b2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5DF651-76D8-4F3F-BA79-39CB5F54E4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291</Words>
  <Application>Microsoft Office PowerPoint</Application>
  <PresentationFormat>On-screen Show (4:3)</PresentationFormat>
  <Paragraphs>64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Droid Sans</vt:lpstr>
      <vt:lpstr>Wingdings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Novartis Curiosity week 2020 vs III Evidence Based Decision Making</dc:title>
  <dc:creator>Gea;Sachin Gaur</dc:creator>
  <cp:keywords>CEBMA;EBM;Curiosity;Curiosity Week</cp:keywords>
  <cp:lastModifiedBy>Mandy Charman</cp:lastModifiedBy>
  <cp:revision>1146</cp:revision>
  <dcterms:created xsi:type="dcterms:W3CDTF">2012-05-03T10:24:39Z</dcterms:created>
  <dcterms:modified xsi:type="dcterms:W3CDTF">2022-03-28T23:54:30Z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0x0101007803B4296104F544A98C8EEABFC5443A</vt:lpwstr>
  </property>
</Properties>
</file>