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77" r:id="rId3"/>
    <p:sldId id="274" r:id="rId4"/>
    <p:sldId id="276" r:id="rId5"/>
    <p:sldId id="275" r:id="rId6"/>
    <p:sldId id="278" r:id="rId7"/>
    <p:sldId id="28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2A"/>
    <a:srgbClr val="5CC4BD"/>
    <a:srgbClr val="FFAC1D"/>
    <a:srgbClr val="F03A31"/>
    <a:srgbClr val="D48E36"/>
    <a:srgbClr val="DEAC6A"/>
    <a:srgbClr val="F48484"/>
    <a:srgbClr val="000000"/>
    <a:srgbClr val="CB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0384-FCFC-4CA5-9B64-7E5530094C8D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B5C9C-58E4-428B-A032-560F422535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224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A0D6-18A2-4AE2-AD8F-18196442A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D17CA-92E8-4595-950C-D2F37289E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41B1E-4718-4AEE-AF30-A457737A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C67-5F49-4667-B0E5-80342DB876B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9D702-C740-416C-978A-1D4BCF46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3A2C2-C0C4-4482-A6D0-EFDDDF51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6853-A972-4779-8224-BF7C72FFAE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723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904F-3DBF-493C-8DD8-0B79F1C5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47302-E2B9-4BD6-962C-05942B924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4D604-B0BA-481C-A39B-896932BF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C67-5F49-4667-B0E5-80342DB876B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692C2-34E7-47E9-8C88-2CDA7C63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35900-782E-44CE-A066-43947162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6853-A972-4779-8224-BF7C72FFAE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025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90104A-A405-4334-83FE-0AE17F84A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B36E7-3BB4-4CC3-965B-9FCB5AC42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6BA91-69B8-4FD4-A4B8-2DF4D16C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C67-5F49-4667-B0E5-80342DB876B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D0568-A691-4BFB-B5C2-7C929B78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23997-8E28-43F9-B2B2-030CDDF2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6853-A972-4779-8224-BF7C72FFAE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50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ADB5-2593-48CF-BF42-EF250B4E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3842B-0FB6-421A-8B54-27F693266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3152E-4D5E-45AA-BC63-217813FC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C67-5F49-4667-B0E5-80342DB876B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C866B-7184-43C2-8A7F-48E35860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76B4D-86B1-43EE-87CB-4B16F77F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6853-A972-4779-8224-BF7C72FFAE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547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FAC2-388A-49B7-9C87-0712C7B9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DE770-3625-4242-8CD1-2B65D5ACC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F9E89-3379-432A-977E-5737E018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C67-5F49-4667-B0E5-80342DB876B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4CB20-A0D2-4D18-805B-31529B9C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F4CC5-2E39-4ABC-B26F-5B021BB2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6853-A972-4779-8224-BF7C72FFAE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960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5D69-B0A4-486C-8416-81A4561A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E55D9-AD9D-4C5C-9C82-FB3F143C4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B8FE0-6F9A-4712-BADD-72592375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0017C-39B2-4E2E-8D0D-AA354426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C67-5F49-4667-B0E5-80342DB876B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ED111-E5BD-43E1-B0F0-BACF0A7B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068BD-3155-4F1B-B8F1-D47A27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6853-A972-4779-8224-BF7C72FFAE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8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07A7-940C-4079-9156-BBB0AFC7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9EC10-77B0-4835-B11B-E4A659B49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BC9EC-BC98-4750-9D74-3E14D6BEA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4F5C32-DA25-45A6-996A-AEC8634EE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E2DF4A-9352-4EC9-9EAE-C6FFB10A9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CB2F8-7850-4946-99EE-CE5B2080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C67-5F49-4667-B0E5-80342DB876B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EA588-C9EE-4AA2-8E15-31A39AAB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92FF4-B166-419E-BE5F-14C3BE44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6853-A972-4779-8224-BF7C72FFAE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95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0A86-5D20-424E-B5F1-6B89C2AB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A99B1-ACE9-4A0F-9D50-2215467D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C67-5F49-4667-B0E5-80342DB876B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90D79-76A4-42B0-8AB7-399B38E2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A48DE-C5D4-45E1-B25E-D7705211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6853-A972-4779-8224-BF7C72FFAE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69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539F2E-2823-4B18-8CFA-844B8345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C67-5F49-4667-B0E5-80342DB876B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D6A8A-21F2-4DE3-8CD4-4A644395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68E25-66D5-4766-805E-74F10C72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6853-A972-4779-8224-BF7C72FFAE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578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C2EE-63A0-4DD3-90F3-2A8C50C1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25778-0FE4-45C5-B5C6-34C5D7ABD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A8AF6-F1E7-4E9F-B27A-30C4514F5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8398C-E823-403E-9956-216E9794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C67-5F49-4667-B0E5-80342DB876B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C2E9E-DA06-4CD9-B5AA-2401EA52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1D7D5-A96A-4AB6-8715-FECFD919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6853-A972-4779-8224-BF7C72FFAE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90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79F4-ED24-45A3-9EB2-F1CECB4A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FFA235-F635-490C-8BB3-B20662C00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69D28-6E81-478F-8934-17694FE3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5F2F0-D67A-49C1-ACA0-F2174913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DC67-5F49-4667-B0E5-80342DB876B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51CED-C930-4D3A-8E1F-11A9F7A8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524F5-5E2C-44FA-AE48-315C6980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6853-A972-4779-8224-BF7C72FFAE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45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2DDFC3-84B3-44D3-814D-6811461C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76BBF-1682-40C7-B129-56E5E0E32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078B6-96DC-49E6-841A-DC9047798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ADC67-5F49-4667-B0E5-80342DB876B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D762C-3098-4BA9-BD3B-C831F6791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20D18-88C2-48EB-BFAB-FE62A0AAE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C6853-A972-4779-8224-BF7C72FFAE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13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tterevaluation.org/en/evaluation-options/adaptive_managemen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46032AC-541A-46E1-AF9E-47D28FEBC8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2207"/>
            <a:ext cx="12056261" cy="86459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BBBAA88-62F1-4CDC-BB95-B605EBCF98D8}"/>
              </a:ext>
            </a:extLst>
          </p:cNvPr>
          <p:cNvSpPr/>
          <p:nvPr/>
        </p:nvSpPr>
        <p:spPr>
          <a:xfrm>
            <a:off x="-30514" y="0"/>
            <a:ext cx="12222514" cy="5797981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4F9E1D-D90F-48B1-A41B-990E86A26727}"/>
              </a:ext>
            </a:extLst>
          </p:cNvPr>
          <p:cNvSpPr/>
          <p:nvPr/>
        </p:nvSpPr>
        <p:spPr>
          <a:xfrm>
            <a:off x="-30514" y="5797981"/>
            <a:ext cx="12222514" cy="111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Oval 9" hidden="1">
            <a:extLst>
              <a:ext uri="{FF2B5EF4-FFF2-40B4-BE49-F238E27FC236}">
                <a16:creationId xmlns:a16="http://schemas.microsoft.com/office/drawing/2014/main" id="{A0F6BC55-9B29-4C9C-A9C8-DDDDD3CA0428}"/>
              </a:ext>
            </a:extLst>
          </p:cNvPr>
          <p:cNvSpPr/>
          <p:nvPr/>
        </p:nvSpPr>
        <p:spPr>
          <a:xfrm>
            <a:off x="9361195" y="3369781"/>
            <a:ext cx="5021555" cy="4123341"/>
          </a:xfrm>
          <a:custGeom>
            <a:avLst/>
            <a:gdLst>
              <a:gd name="connsiteX0" fmla="*/ 0 w 4381500"/>
              <a:gd name="connsiteY0" fmla="*/ 2628900 h 5257800"/>
              <a:gd name="connsiteX1" fmla="*/ 2190750 w 4381500"/>
              <a:gd name="connsiteY1" fmla="*/ 0 h 5257800"/>
              <a:gd name="connsiteX2" fmla="*/ 4381500 w 4381500"/>
              <a:gd name="connsiteY2" fmla="*/ 2628900 h 5257800"/>
              <a:gd name="connsiteX3" fmla="*/ 2190750 w 4381500"/>
              <a:gd name="connsiteY3" fmla="*/ 5257800 h 5257800"/>
              <a:gd name="connsiteX4" fmla="*/ 0 w 4381500"/>
              <a:gd name="connsiteY4" fmla="*/ 2628900 h 5257800"/>
              <a:gd name="connsiteX0" fmla="*/ 52825 w 4434325"/>
              <a:gd name="connsiteY0" fmla="*/ 2740789 h 5369689"/>
              <a:gd name="connsiteX1" fmla="*/ 808475 w 4434325"/>
              <a:gd name="connsiteY1" fmla="*/ 708789 h 5369689"/>
              <a:gd name="connsiteX2" fmla="*/ 2243575 w 4434325"/>
              <a:gd name="connsiteY2" fmla="*/ 111889 h 5369689"/>
              <a:gd name="connsiteX3" fmla="*/ 4434325 w 4434325"/>
              <a:gd name="connsiteY3" fmla="*/ 2740789 h 5369689"/>
              <a:gd name="connsiteX4" fmla="*/ 2243575 w 4434325"/>
              <a:gd name="connsiteY4" fmla="*/ 5369689 h 5369689"/>
              <a:gd name="connsiteX5" fmla="*/ 52825 w 4434325"/>
              <a:gd name="connsiteY5" fmla="*/ 2740789 h 5369689"/>
              <a:gd name="connsiteX0" fmla="*/ 30348 w 4411848"/>
              <a:gd name="connsiteY0" fmla="*/ 2709776 h 5338676"/>
              <a:gd name="connsiteX1" fmla="*/ 1027298 w 4411848"/>
              <a:gd name="connsiteY1" fmla="*/ 855576 h 5338676"/>
              <a:gd name="connsiteX2" fmla="*/ 2221098 w 4411848"/>
              <a:gd name="connsiteY2" fmla="*/ 80876 h 5338676"/>
              <a:gd name="connsiteX3" fmla="*/ 4411848 w 4411848"/>
              <a:gd name="connsiteY3" fmla="*/ 2709776 h 5338676"/>
              <a:gd name="connsiteX4" fmla="*/ 2221098 w 4411848"/>
              <a:gd name="connsiteY4" fmla="*/ 5338676 h 5338676"/>
              <a:gd name="connsiteX5" fmla="*/ 30348 w 4411848"/>
              <a:gd name="connsiteY5" fmla="*/ 2709776 h 5338676"/>
              <a:gd name="connsiteX0" fmla="*/ 22943 w 4404443"/>
              <a:gd name="connsiteY0" fmla="*/ 2695978 h 5324878"/>
              <a:gd name="connsiteX1" fmla="*/ 1134193 w 4404443"/>
              <a:gd name="connsiteY1" fmla="*/ 943378 h 5324878"/>
              <a:gd name="connsiteX2" fmla="*/ 2213693 w 4404443"/>
              <a:gd name="connsiteY2" fmla="*/ 67078 h 5324878"/>
              <a:gd name="connsiteX3" fmla="*/ 4404443 w 4404443"/>
              <a:gd name="connsiteY3" fmla="*/ 2695978 h 5324878"/>
              <a:gd name="connsiteX4" fmla="*/ 2213693 w 4404443"/>
              <a:gd name="connsiteY4" fmla="*/ 5324878 h 5324878"/>
              <a:gd name="connsiteX5" fmla="*/ 22943 w 4404443"/>
              <a:gd name="connsiteY5" fmla="*/ 2695978 h 5324878"/>
              <a:gd name="connsiteX0" fmla="*/ 14823 w 4980523"/>
              <a:gd name="connsiteY0" fmla="*/ 2772178 h 5324943"/>
              <a:gd name="connsiteX1" fmla="*/ 1710273 w 4980523"/>
              <a:gd name="connsiteY1" fmla="*/ 943378 h 5324943"/>
              <a:gd name="connsiteX2" fmla="*/ 2789773 w 4980523"/>
              <a:gd name="connsiteY2" fmla="*/ 67078 h 5324943"/>
              <a:gd name="connsiteX3" fmla="*/ 4980523 w 4980523"/>
              <a:gd name="connsiteY3" fmla="*/ 2695978 h 5324943"/>
              <a:gd name="connsiteX4" fmla="*/ 2789773 w 4980523"/>
              <a:gd name="connsiteY4" fmla="*/ 5324878 h 5324943"/>
              <a:gd name="connsiteX5" fmla="*/ 14823 w 4980523"/>
              <a:gd name="connsiteY5" fmla="*/ 2772178 h 5324943"/>
              <a:gd name="connsiteX0" fmla="*/ 1376 w 4967076"/>
              <a:gd name="connsiteY0" fmla="*/ 2772178 h 5324951"/>
              <a:gd name="connsiteX1" fmla="*/ 1696826 w 4967076"/>
              <a:gd name="connsiteY1" fmla="*/ 943378 h 5324951"/>
              <a:gd name="connsiteX2" fmla="*/ 2776326 w 4967076"/>
              <a:gd name="connsiteY2" fmla="*/ 67078 h 5324951"/>
              <a:gd name="connsiteX3" fmla="*/ 4967076 w 4967076"/>
              <a:gd name="connsiteY3" fmla="*/ 2695978 h 5324951"/>
              <a:gd name="connsiteX4" fmla="*/ 2776326 w 4967076"/>
              <a:gd name="connsiteY4" fmla="*/ 5324878 h 5324951"/>
              <a:gd name="connsiteX5" fmla="*/ 1376 w 4967076"/>
              <a:gd name="connsiteY5" fmla="*/ 2772178 h 5324951"/>
              <a:gd name="connsiteX0" fmla="*/ 41821 w 5007521"/>
              <a:gd name="connsiteY0" fmla="*/ 2772178 h 4131220"/>
              <a:gd name="connsiteX1" fmla="*/ 1737271 w 5007521"/>
              <a:gd name="connsiteY1" fmla="*/ 943378 h 4131220"/>
              <a:gd name="connsiteX2" fmla="*/ 2816771 w 5007521"/>
              <a:gd name="connsiteY2" fmla="*/ 67078 h 4131220"/>
              <a:gd name="connsiteX3" fmla="*/ 5007521 w 5007521"/>
              <a:gd name="connsiteY3" fmla="*/ 2695978 h 4131220"/>
              <a:gd name="connsiteX4" fmla="*/ 911771 w 5007521"/>
              <a:gd name="connsiteY4" fmla="*/ 4131078 h 4131220"/>
              <a:gd name="connsiteX5" fmla="*/ 41821 w 5007521"/>
              <a:gd name="connsiteY5" fmla="*/ 2772178 h 4131220"/>
              <a:gd name="connsiteX0" fmla="*/ 5745 w 4971445"/>
              <a:gd name="connsiteY0" fmla="*/ 2764319 h 4123341"/>
              <a:gd name="connsiteX1" fmla="*/ 558195 w 4971445"/>
              <a:gd name="connsiteY1" fmla="*/ 1773719 h 4123341"/>
              <a:gd name="connsiteX2" fmla="*/ 1701195 w 4971445"/>
              <a:gd name="connsiteY2" fmla="*/ 935519 h 4123341"/>
              <a:gd name="connsiteX3" fmla="*/ 2780695 w 4971445"/>
              <a:gd name="connsiteY3" fmla="*/ 59219 h 4123341"/>
              <a:gd name="connsiteX4" fmla="*/ 4971445 w 4971445"/>
              <a:gd name="connsiteY4" fmla="*/ 2688119 h 4123341"/>
              <a:gd name="connsiteX5" fmla="*/ 875695 w 4971445"/>
              <a:gd name="connsiteY5" fmla="*/ 4123219 h 4123341"/>
              <a:gd name="connsiteX6" fmla="*/ 5745 w 4971445"/>
              <a:gd name="connsiteY6" fmla="*/ 2764319 h 4123341"/>
              <a:gd name="connsiteX0" fmla="*/ 5055 w 5021555"/>
              <a:gd name="connsiteY0" fmla="*/ 2764319 h 4123341"/>
              <a:gd name="connsiteX1" fmla="*/ 608305 w 5021555"/>
              <a:gd name="connsiteY1" fmla="*/ 1773719 h 4123341"/>
              <a:gd name="connsiteX2" fmla="*/ 1751305 w 5021555"/>
              <a:gd name="connsiteY2" fmla="*/ 935519 h 4123341"/>
              <a:gd name="connsiteX3" fmla="*/ 2830805 w 5021555"/>
              <a:gd name="connsiteY3" fmla="*/ 59219 h 4123341"/>
              <a:gd name="connsiteX4" fmla="*/ 5021555 w 5021555"/>
              <a:gd name="connsiteY4" fmla="*/ 2688119 h 4123341"/>
              <a:gd name="connsiteX5" fmla="*/ 925805 w 5021555"/>
              <a:gd name="connsiteY5" fmla="*/ 4123219 h 4123341"/>
              <a:gd name="connsiteX6" fmla="*/ 5055 w 5021555"/>
              <a:gd name="connsiteY6" fmla="*/ 2764319 h 412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1555" h="4123341">
                <a:moveTo>
                  <a:pt x="5055" y="2764319"/>
                </a:moveTo>
                <a:cubicBezTo>
                  <a:pt x="-47862" y="2372736"/>
                  <a:pt x="325730" y="2078519"/>
                  <a:pt x="608305" y="1773719"/>
                </a:cubicBezTo>
                <a:cubicBezTo>
                  <a:pt x="890880" y="1468919"/>
                  <a:pt x="1406288" y="1236086"/>
                  <a:pt x="1751305" y="935519"/>
                </a:cubicBezTo>
                <a:cubicBezTo>
                  <a:pt x="2096322" y="634952"/>
                  <a:pt x="2285763" y="-232881"/>
                  <a:pt x="2830805" y="59219"/>
                </a:cubicBezTo>
                <a:cubicBezTo>
                  <a:pt x="3375847" y="351319"/>
                  <a:pt x="5021555" y="1236218"/>
                  <a:pt x="5021555" y="2688119"/>
                </a:cubicBezTo>
                <a:cubicBezTo>
                  <a:pt x="5021555" y="4140020"/>
                  <a:pt x="1761888" y="4110519"/>
                  <a:pt x="925805" y="4123219"/>
                </a:cubicBezTo>
                <a:cubicBezTo>
                  <a:pt x="89722" y="4135919"/>
                  <a:pt x="57972" y="3155902"/>
                  <a:pt x="5055" y="27643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AA6FF2-584B-413C-A177-F91B27B42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6780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6882A"/>
                </a:solidFill>
                <a:latin typeface="Century Gothic" panose="020B0502020202020204" pitchFamily="34" charset="0"/>
              </a:rPr>
              <a:t>Improving Outcomes for Aboriginal Communities</a:t>
            </a:r>
            <a:endParaRPr lang="en-AU" dirty="0">
              <a:solidFill>
                <a:srgbClr val="F6882A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D17D6A-3B1C-496C-8D9C-3A33602C9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8743" y="3974919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5CC4BD"/>
                </a:solidFill>
                <a:latin typeface="Century Gothic" panose="020B0502020202020204" pitchFamily="34" charset="0"/>
              </a:rPr>
              <a:t>Building an Evidence Base</a:t>
            </a:r>
            <a:endParaRPr lang="en-AU" sz="3600" dirty="0">
              <a:solidFill>
                <a:srgbClr val="5CC4B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3A00F-C62E-4EB6-8940-A82CE151D2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16" y="5843081"/>
            <a:ext cx="1922406" cy="900000"/>
          </a:xfrm>
          <a:prstGeom prst="rect">
            <a:avLst/>
          </a:prstGeom>
        </p:spPr>
      </p:pic>
      <p:pic>
        <p:nvPicPr>
          <p:cNvPr id="24" name="Green and Orange PIC">
            <a:extLst>
              <a:ext uri="{FF2B5EF4-FFF2-40B4-BE49-F238E27FC236}">
                <a16:creationId xmlns:a16="http://schemas.microsoft.com/office/drawing/2014/main" id="{DEE771C4-E3AA-443E-A1AB-7B68B91CFC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705">
            <a:off x="-2244023" y="-1268519"/>
            <a:ext cx="6842283" cy="2766878"/>
          </a:xfrm>
          <a:prstGeom prst="rect">
            <a:avLst/>
          </a:prstGeom>
        </p:spPr>
      </p:pic>
      <p:pic>
        <p:nvPicPr>
          <p:cNvPr id="25" name="Green and Orange PIC">
            <a:extLst>
              <a:ext uri="{FF2B5EF4-FFF2-40B4-BE49-F238E27FC236}">
                <a16:creationId xmlns:a16="http://schemas.microsoft.com/office/drawing/2014/main" id="{654C63F5-B7EC-4042-9DD6-4FBB09EB9F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02"/>
          <a:stretch/>
        </p:blipFill>
        <p:spPr>
          <a:xfrm rot="19849608">
            <a:off x="8625058" y="4840971"/>
            <a:ext cx="5512772" cy="189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0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CE8FE-19EB-4374-8DA0-F6CBFBB3115E}"/>
              </a:ext>
            </a:extLst>
          </p:cNvPr>
          <p:cNvSpPr/>
          <p:nvPr/>
        </p:nvSpPr>
        <p:spPr>
          <a:xfrm>
            <a:off x="0" y="0"/>
            <a:ext cx="12192000" cy="154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A50F8-6D8F-4845-8387-14FDC5B5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VACCA’s Outcomes</a:t>
            </a:r>
            <a:endParaRPr lang="en-AU" sz="6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463A-5B75-43FD-940F-0C28C76C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921"/>
            <a:ext cx="9588500" cy="474895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Empowerment</a:t>
            </a: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 </a:t>
            </a:r>
            <a:b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</a:b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VACCA clients understand and are empowered to exercise their rights – and discharge their associated obligations – as First People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b="1" dirty="0">
                <a:solidFill>
                  <a:srgbClr val="5CC4BD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Culture</a:t>
            </a:r>
            <a:br>
              <a:rPr lang="en-US" b="1" dirty="0">
                <a:solidFill>
                  <a:srgbClr val="F03A3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</a:b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Culture is embedded in VACCA clients as a resource to draw on for strength, resilience and healing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Safety</a:t>
            </a:r>
            <a:br>
              <a:rPr lang="en-US" b="1" dirty="0">
                <a:solidFill>
                  <a:srgbClr val="FFAC1D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</a:b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VACCA clients are safe – and feel safe – and are supported to make safe lifestyle decisions through family and community relationships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b="1" dirty="0">
                <a:solidFill>
                  <a:srgbClr val="5CC4BD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Health and Wellbeing</a:t>
            </a:r>
            <a:br>
              <a:rPr lang="en-US" b="1" dirty="0">
                <a:solidFill>
                  <a:srgbClr val="F03A3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</a:br>
            <a:r>
              <a:rPr lang="en-US" sz="22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VACCA improves the physical, social, emotional and spiritual wellbeing of its clients.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17E0F-FC0B-4B49-A65D-AD0E52C042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2257" y="0"/>
            <a:ext cx="2119744" cy="1800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B36175-8DD7-4BE8-883A-3C4C7296E7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42641">
            <a:off x="9632103" y="3571817"/>
            <a:ext cx="426169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3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CE8FE-19EB-4374-8DA0-F6CBFBB3115E}"/>
              </a:ext>
            </a:extLst>
          </p:cNvPr>
          <p:cNvSpPr/>
          <p:nvPr/>
        </p:nvSpPr>
        <p:spPr>
          <a:xfrm>
            <a:off x="0" y="0"/>
            <a:ext cx="12192000" cy="154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A50F8-6D8F-4845-8387-14FDC5B5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Evaluation</a:t>
            </a:r>
            <a:endParaRPr lang="en-AU" sz="6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463A-5B75-43FD-940F-0C28C76C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1" y="1690688"/>
            <a:ext cx="6284494" cy="505771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Building Aboriginal programs and practice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Centrality of self-determination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Recruiting and training of internal team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Redefining and leading partnerships with external evaluators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Developing Outcomes important to Aboriginal people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Embedding evaluation into practice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07DFB4-360D-47A2-8643-FDA065BA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1546"/>
            <a:ext cx="5635751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47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CE8FE-19EB-4374-8DA0-F6CBFBB3115E}"/>
              </a:ext>
            </a:extLst>
          </p:cNvPr>
          <p:cNvSpPr/>
          <p:nvPr/>
        </p:nvSpPr>
        <p:spPr>
          <a:xfrm>
            <a:off x="0" y="0"/>
            <a:ext cx="12192000" cy="154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A50F8-6D8F-4845-8387-14FDC5B5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VACCA’s Evaluation Framework</a:t>
            </a:r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C90E5ED-2AF0-437F-83E2-DF62A3A617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" y="1565442"/>
            <a:ext cx="7510011" cy="5292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F4F3A-6FFF-44F2-8DB1-BDE8E5B6A9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89131">
            <a:off x="5728455" y="4624757"/>
            <a:ext cx="6935515" cy="2896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578E04-ACD6-41DA-A722-A232B38918A8}"/>
              </a:ext>
            </a:extLst>
          </p:cNvPr>
          <p:cNvSpPr/>
          <p:nvPr/>
        </p:nvSpPr>
        <p:spPr>
          <a:xfrm>
            <a:off x="7670432" y="63501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VACCA has drawn inspiration from the adaptive management cycle, DPIPWE 2014, Jones 2005, 2009, as cited by Better Evaluation, </a:t>
            </a:r>
            <a:br>
              <a:rPr lang="en-US" sz="900" dirty="0"/>
            </a:br>
            <a:r>
              <a:rPr lang="en-US" sz="900" dirty="0">
                <a:hlinkClick r:id="rId4"/>
              </a:rPr>
              <a:t>https://www.betterevaluation.org/en/evaluation-options/adaptive_</a:t>
            </a:r>
            <a:r>
              <a:rPr lang="en-AU" sz="900" dirty="0">
                <a:hlinkClick r:id="rId4"/>
              </a:rPr>
              <a:t>management</a:t>
            </a:r>
            <a:endParaRPr lang="en-AU" sz="900" dirty="0"/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76695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CE8FE-19EB-4374-8DA0-F6CBFBB3115E}"/>
              </a:ext>
            </a:extLst>
          </p:cNvPr>
          <p:cNvSpPr/>
          <p:nvPr/>
        </p:nvSpPr>
        <p:spPr>
          <a:xfrm>
            <a:off x="0" y="0"/>
            <a:ext cx="12192000" cy="154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A50F8-6D8F-4845-8387-14FDC5B5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What have we learnt?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463A-5B75-43FD-940F-0C28C76C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84"/>
            <a:ext cx="10139715" cy="505771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Indigenous evaluation knowledge and skills is critical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Evaluation needs to be resourced across programs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Funding submissions need to reflect all stages of evaluation across program implementation</a:t>
            </a: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Skilled research and evaluation staff and project management</a:t>
            </a:r>
            <a:br>
              <a:rPr lang="en-US" sz="2400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</a:br>
            <a:r>
              <a:rPr lang="en-US" sz="2400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(or good partnerships)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Program staff need to be trained and supported to engage effectively in evaluation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FDF979-6598-4FDA-BEB1-154022B147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2257" y="0"/>
            <a:ext cx="2119744" cy="1800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A17E48-6297-4615-8F70-08B057261A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605686">
            <a:off x="8799784" y="2634990"/>
            <a:ext cx="61484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8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CE8FE-19EB-4374-8DA0-F6CBFBB3115E}"/>
              </a:ext>
            </a:extLst>
          </p:cNvPr>
          <p:cNvSpPr/>
          <p:nvPr/>
        </p:nvSpPr>
        <p:spPr>
          <a:xfrm>
            <a:off x="0" y="0"/>
            <a:ext cx="12192000" cy="154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A50F8-6D8F-4845-8387-14FDC5B5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Building systems and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463A-5B75-43FD-940F-0C28C76C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116"/>
            <a:ext cx="6108032" cy="50577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Long-term implementation planning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Review and development of policies and frameworks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Evaluation is everyone’s business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Approach needs to be empowering for program staff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Impact of managing external evaluations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162232-30E8-4BB1-9B8B-172D53D70C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3348" y="1602000"/>
            <a:ext cx="5078652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1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CE8FE-19EB-4374-8DA0-F6CBFBB3115E}"/>
              </a:ext>
            </a:extLst>
          </p:cNvPr>
          <p:cNvSpPr/>
          <p:nvPr/>
        </p:nvSpPr>
        <p:spPr>
          <a:xfrm>
            <a:off x="0" y="0"/>
            <a:ext cx="12192000" cy="154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A50F8-6D8F-4845-8387-14FDC5B5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463A-5B75-43FD-940F-0C28C76C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472" y="1690688"/>
            <a:ext cx="8278047" cy="5167312"/>
          </a:xfrm>
        </p:spPr>
        <p:txBody>
          <a:bodyPr>
            <a:normAutofit fontScale="85000" lnSpcReduction="20000"/>
          </a:bodyPr>
          <a:lstStyle/>
          <a:p>
            <a:pPr marL="256540" indent="-25654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As an ACCO VACCA knows what works for our local communities</a:t>
            </a:r>
          </a:p>
          <a:p>
            <a:pPr marL="256540" indent="-25654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We need to develop evidence of the programs we have designed with local communities and are delivering</a:t>
            </a:r>
          </a:p>
          <a:p>
            <a:pPr marL="256540" indent="-25654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Self-determination needs to be at the core of our work and a key principle in evaluation partnerships</a:t>
            </a:r>
          </a:p>
          <a:p>
            <a:pPr marL="256540" indent="-25654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We need to conduct and advocate for ethical and rigorous evaluations that are culturally appropriate</a:t>
            </a:r>
          </a:p>
          <a:p>
            <a:pPr marL="256540" indent="-25654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Tell the story we want to be heard - what outcomes are important to Aboriginal people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9B152-BACC-4D51-B0D2-9DAF0D61AA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2000"/>
            <a:ext cx="3504000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EB5F9-6F82-437C-B18D-2C319B097F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" y="10"/>
            <a:ext cx="12192000" cy="6855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6A3F5C-0952-4873-8CF7-ED9015C9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096" y="2566069"/>
            <a:ext cx="9442686" cy="2292573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>
                <a:latin typeface="+mn-lt"/>
              </a:rPr>
              <a:t>Questions?</a:t>
            </a:r>
            <a:endParaRPr lang="en-AU" sz="5400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3147D-A4D5-4885-A8A6-BDDBBC39F6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936769" y="2301361"/>
            <a:ext cx="8314461" cy="2440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BF1030-D5FC-48C6-8040-E5617B1613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9368" y="-600545"/>
            <a:ext cx="4283931" cy="2757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F0A5DE-2A91-4F56-A101-B1EE57E6CB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0"/>
          <a:stretch/>
        </p:blipFill>
        <p:spPr>
          <a:xfrm rot="10800000">
            <a:off x="5695243" y="5360185"/>
            <a:ext cx="6496740" cy="19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30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F5F64E-8B84-4D72-96B9-DD29F717F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959999" cy="6858000"/>
          </a:xfrm>
        </p:spPr>
      </p:pic>
    </p:spTree>
    <p:extLst>
      <p:ext uri="{BB962C8B-B14F-4D97-AF65-F5344CB8AC3E}">
        <p14:creationId xmlns:p14="http://schemas.microsoft.com/office/powerpoint/2010/main" val="188141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CE8FE-19EB-4374-8DA0-F6CBFBB3115E}"/>
              </a:ext>
            </a:extLst>
          </p:cNvPr>
          <p:cNvSpPr/>
          <p:nvPr/>
        </p:nvSpPr>
        <p:spPr>
          <a:xfrm>
            <a:off x="0" y="0"/>
            <a:ext cx="12192000" cy="154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A50F8-6D8F-4845-8387-14FDC5B5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What we will </a:t>
            </a:r>
            <a:r>
              <a:rPr lang="en-AU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</a:t>
            </a:r>
            <a:r>
              <a:rPr lang="en-AU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about</a:t>
            </a:r>
            <a:endParaRPr lang="en-AU" sz="6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463A-5B75-43FD-940F-0C28C76C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713"/>
            <a:ext cx="7188200" cy="4351338"/>
          </a:xfrm>
        </p:spPr>
        <p:txBody>
          <a:bodyPr>
            <a:normAutofit/>
          </a:bodyPr>
          <a:lstStyle/>
          <a:p>
            <a:pPr marL="256540" indent="-25654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AU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Background on VACCA</a:t>
            </a:r>
          </a:p>
          <a:p>
            <a:pPr marL="256540" indent="-25654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AU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VACCA’s context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AU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VACCA’s work to develop outcomes and build an evidence base of Aboriginal programs</a:t>
            </a:r>
          </a:p>
          <a:p>
            <a:pPr marL="256540" indent="-25654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AU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What we have learnt</a:t>
            </a:r>
            <a:endParaRPr lang="en-AU" b="1" dirty="0">
              <a:solidFill>
                <a:srgbClr val="F688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F55910-1B49-4087-91E0-081B400CCC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4900" y="1597269"/>
            <a:ext cx="4737100" cy="52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6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CE8FE-19EB-4374-8DA0-F6CBFBB3115E}"/>
              </a:ext>
            </a:extLst>
          </p:cNvPr>
          <p:cNvSpPr/>
          <p:nvPr/>
        </p:nvSpPr>
        <p:spPr>
          <a:xfrm>
            <a:off x="0" y="0"/>
            <a:ext cx="12192000" cy="154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A50F8-6D8F-4845-8387-14FDC5B5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VACCA</a:t>
            </a:r>
            <a:endParaRPr lang="en-AU" sz="6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463A-5B75-43FD-940F-0C28C76C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84"/>
            <a:ext cx="10139715" cy="505771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1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Aboriginal Community Controlled Organisation - established in 1977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b="1" dirty="0">
              <a:latin typeface="Arial" panose="020B0604020202020204" pitchFamily="34" charset="0"/>
              <a:ea typeface="+mn-lt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b="1" dirty="0">
              <a:latin typeface="Arial" panose="020B0604020202020204" pitchFamily="34" charset="0"/>
              <a:ea typeface="+mn-lt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Vision: </a:t>
            </a:r>
            <a:r>
              <a:rPr lang="en-US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Aboriginal self-determination- Live, Experience and Be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b="1" dirty="0">
              <a:latin typeface="Arial" panose="020B0604020202020204" pitchFamily="34" charset="0"/>
              <a:ea typeface="+mn-lt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5CC4BD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Purpose: </a:t>
            </a:r>
            <a:r>
              <a:rPr lang="en-US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Supporting culturally strong, safe and thriving Aboriginal communities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b="1" dirty="0">
              <a:latin typeface="Arial" panose="020B0604020202020204" pitchFamily="34" charset="0"/>
              <a:ea typeface="+mn-lt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Principles:</a:t>
            </a:r>
          </a:p>
          <a:p>
            <a:pPr lvl="1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</a:pPr>
            <a:r>
              <a:rPr lang="en-US" sz="2300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Best interest of the child</a:t>
            </a:r>
          </a:p>
          <a:p>
            <a:pPr lvl="1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</a:pPr>
            <a:r>
              <a:rPr lang="en-US" sz="2300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Aboriginal Cultural Observance</a:t>
            </a:r>
          </a:p>
          <a:p>
            <a:pPr lvl="1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</a:pPr>
            <a:r>
              <a:rPr lang="en-US" sz="2300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Respect</a:t>
            </a:r>
          </a:p>
          <a:p>
            <a:pPr lvl="1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</a:pPr>
            <a:r>
              <a:rPr lang="en-US" sz="2300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Self Determination</a:t>
            </a:r>
          </a:p>
          <a:p>
            <a:pPr lvl="1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</a:pPr>
            <a:r>
              <a:rPr lang="en-US" sz="2300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Healing and Empowerment</a:t>
            </a:r>
          </a:p>
          <a:p>
            <a:pPr lvl="1">
              <a:lnSpc>
                <a:spcPct val="14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</a:pPr>
            <a:r>
              <a:rPr lang="en-US" sz="2300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Excellence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FDF979-6598-4FDA-BEB1-154022B147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2257" y="0"/>
            <a:ext cx="2119744" cy="18002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7FB2F0-9C0D-478D-AB52-34889567C4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0303" y="3886200"/>
            <a:ext cx="426169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4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CE8FE-19EB-4374-8DA0-F6CBFBB3115E}"/>
              </a:ext>
            </a:extLst>
          </p:cNvPr>
          <p:cNvSpPr/>
          <p:nvPr/>
        </p:nvSpPr>
        <p:spPr>
          <a:xfrm>
            <a:off x="0" y="0"/>
            <a:ext cx="12192000" cy="154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A50F8-6D8F-4845-8387-14FDC5B5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Context</a:t>
            </a:r>
            <a:endParaRPr lang="en-AU" sz="6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463A-5B75-43FD-940F-0C28C76C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922"/>
            <a:ext cx="9588500" cy="4351338"/>
          </a:xfrm>
        </p:spPr>
        <p:txBody>
          <a:bodyPr>
            <a:normAutofit fontScale="92500" lnSpcReduction="20000"/>
          </a:bodyPr>
          <a:lstStyle/>
          <a:p>
            <a:pPr marL="256540" indent="-2565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Use of evidence and outcomes measurement</a:t>
            </a:r>
          </a:p>
          <a:p>
            <a:pPr marL="256540" indent="-2565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Funding environment encouraging use of evidence- based programs (EBPs)</a:t>
            </a:r>
          </a:p>
          <a:p>
            <a:pPr marL="256540" indent="-2565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Lack of Aboriginal EBPs </a:t>
            </a:r>
          </a:p>
          <a:p>
            <a:pPr marL="256540" indent="-2565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Limited applicability of EBPs in our context, lack of cultural outcomes and lack of alignment of EBPs with the right to self-determination</a:t>
            </a:r>
          </a:p>
          <a:p>
            <a:pPr marL="256540" indent="-2565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Western evaluation methods and approaches not always the right fit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17E0F-FC0B-4B49-A65D-AD0E52C042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2257" y="0"/>
            <a:ext cx="2119744" cy="1800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B36175-8DD7-4BE8-883A-3C4C7296E7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340445">
            <a:off x="9632103" y="3571817"/>
            <a:ext cx="426169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7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CE8FE-19EB-4374-8DA0-F6CBFBB3115E}"/>
              </a:ext>
            </a:extLst>
          </p:cNvPr>
          <p:cNvSpPr/>
          <p:nvPr/>
        </p:nvSpPr>
        <p:spPr>
          <a:xfrm>
            <a:off x="0" y="0"/>
            <a:ext cx="12192000" cy="154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A50F8-6D8F-4845-8387-14FDC5B5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</a:t>
            </a:r>
            <a:r>
              <a:rPr lang="en-AU" sz="6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ur</a:t>
            </a:r>
            <a:r>
              <a:rPr lang="en-AU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approach to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463A-5B75-43FD-940F-0C28C76C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922"/>
            <a:ext cx="7810500" cy="4351338"/>
          </a:xfrm>
        </p:spPr>
        <p:txBody>
          <a:bodyPr>
            <a:normAutofit/>
          </a:bodyPr>
          <a:lstStyle/>
          <a:p>
            <a:pPr marL="256540" indent="-2565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Context is critical for program design </a:t>
            </a:r>
          </a:p>
          <a:p>
            <a:pPr marL="256540" indent="-2565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Evidence needs to be relevant </a:t>
            </a:r>
          </a:p>
          <a:p>
            <a:pPr marL="256540" indent="-2565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Outcomes need to be important to our communities</a:t>
            </a:r>
          </a:p>
          <a:p>
            <a:pPr marL="256540" indent="-2565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Evaluations - supporting self-determination and culturally safe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E95510-8546-4343-A506-D98F30ECCF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400" y="1604100"/>
            <a:ext cx="3504000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5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CE8FE-19EB-4374-8DA0-F6CBFBB3115E}"/>
              </a:ext>
            </a:extLst>
          </p:cNvPr>
          <p:cNvSpPr/>
          <p:nvPr/>
        </p:nvSpPr>
        <p:spPr>
          <a:xfrm>
            <a:off x="0" y="0"/>
            <a:ext cx="12192000" cy="154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FDF979-6598-4FDA-BEB1-154022B147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2257" y="0"/>
            <a:ext cx="2119744" cy="18002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7FB2F0-9C0D-478D-AB52-34889567C4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28330">
            <a:off x="8507820" y="4447675"/>
            <a:ext cx="4261698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5825D-B3F6-4880-984C-8447890D1809}"/>
              </a:ext>
            </a:extLst>
          </p:cNvPr>
          <p:cNvSpPr txBox="1"/>
          <p:nvPr/>
        </p:nvSpPr>
        <p:spPr>
          <a:xfrm>
            <a:off x="0" y="6257836"/>
            <a:ext cx="101397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VACCA has drawn on the following in understanding EIP - Moore, T.G. (2016). Towards a model of evidence-informed decision-making and service delivery. </a:t>
            </a:r>
            <a:br>
              <a:rPr lang="en-AU" sz="1100" dirty="0"/>
            </a:br>
            <a:r>
              <a:rPr lang="en-AU" sz="1100" dirty="0"/>
              <a:t>CCCH Working paper No. 5. Parkville, Victoria: Centre for Community Child Health, Murdoch Children’s Research Institute. P 29-30</a:t>
            </a:r>
          </a:p>
          <a:p>
            <a:endParaRPr lang="en-AU" sz="1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463A-5B75-43FD-940F-0C28C76C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84"/>
            <a:ext cx="10391274" cy="505771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1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VACCA is building evidence informed practice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100" b="1" dirty="0">
              <a:latin typeface="Arial" panose="020B0604020202020204" pitchFamily="34" charset="0"/>
              <a:ea typeface="+mn-lt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1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Three sources of evidence: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en-US" sz="2200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Research evidence – existing research evidence – if relevant to our context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en-US" sz="2200" dirty="0">
                <a:solidFill>
                  <a:srgbClr val="5CC4BD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Practice wisdom -  the knowledge and experience of our staff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en-US" sz="2200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Client preferences and values – what we know about our clients</a:t>
            </a:r>
          </a:p>
        </p:txBody>
      </p:sp>
    </p:spTree>
    <p:extLst>
      <p:ext uri="{BB962C8B-B14F-4D97-AF65-F5344CB8AC3E}">
        <p14:creationId xmlns:p14="http://schemas.microsoft.com/office/powerpoint/2010/main" val="377219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CE8FE-19EB-4374-8DA0-F6CBFBB3115E}"/>
              </a:ext>
            </a:extLst>
          </p:cNvPr>
          <p:cNvSpPr/>
          <p:nvPr/>
        </p:nvSpPr>
        <p:spPr>
          <a:xfrm>
            <a:off x="0" y="0"/>
            <a:ext cx="12192000" cy="154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A50F8-6D8F-4845-8387-14FDC5B5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Building VACCA’s evidence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463A-5B75-43FD-940F-0C28C76C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921"/>
            <a:ext cx="5969328" cy="4748953"/>
          </a:xfrm>
        </p:spPr>
        <p:txBody>
          <a:bodyPr>
            <a:normAutofit/>
          </a:bodyPr>
          <a:lstStyle/>
          <a:p>
            <a:pPr marL="256540" indent="-2565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Documenting our approach to working with children and families</a:t>
            </a:r>
          </a:p>
          <a:p>
            <a:pPr marL="256540" indent="-2565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Identifying outcomes and measures of success </a:t>
            </a:r>
          </a:p>
          <a:p>
            <a:pPr marL="256540" indent="-2565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Building evaluation systems, policies, procedures and tools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96CD4F-F73F-4F03-9DFE-F7A204C205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7528" y="1600200"/>
            <a:ext cx="5384472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9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CE8FE-19EB-4374-8DA0-F6CBFBB3115E}"/>
              </a:ext>
            </a:extLst>
          </p:cNvPr>
          <p:cNvSpPr/>
          <p:nvPr/>
        </p:nvSpPr>
        <p:spPr>
          <a:xfrm>
            <a:off x="0" y="0"/>
            <a:ext cx="12192000" cy="154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A50F8-6D8F-4845-8387-14FDC5B5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Cultural Therapeutic Ways</a:t>
            </a:r>
            <a:endParaRPr lang="en-AU" sz="6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463A-5B75-43FD-940F-0C28C76C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922"/>
            <a:ext cx="5727700" cy="4351338"/>
          </a:xfrm>
        </p:spPr>
        <p:txBody>
          <a:bodyPr>
            <a:normAutofit fontScale="92500" lnSpcReduction="10000"/>
          </a:bodyPr>
          <a:lstStyle/>
          <a:p>
            <a:pPr marL="256540" indent="-2565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Agency approach to guide VACCA’s practice of healing for Aboriginal people, as well as creating a safe and supportive workplace for staff</a:t>
            </a:r>
          </a:p>
          <a:p>
            <a:pPr marL="256540" indent="-2565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F6882A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Intersection of cultural practice with trauma informed theories and self-determination</a:t>
            </a:r>
          </a:p>
          <a:p>
            <a:pPr marL="256540" indent="-2565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Articulates how we will work with children and families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F2FC4-FFDA-4F0D-AF1D-B975290CAE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900" y="1743922"/>
            <a:ext cx="5626061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85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48E35"/>
      </a:accent1>
      <a:accent2>
        <a:srgbClr val="D43629"/>
      </a:accent2>
      <a:accent3>
        <a:srgbClr val="CBEBF8"/>
      </a:accent3>
      <a:accent4>
        <a:srgbClr val="EE3A38"/>
      </a:accent4>
      <a:accent5>
        <a:srgbClr val="8ED8F5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669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Improving Outcomes for Aboriginal Communities</vt:lpstr>
      <vt:lpstr>PowerPoint Presentation</vt:lpstr>
      <vt:lpstr>What we will talk about</vt:lpstr>
      <vt:lpstr>VACCA</vt:lpstr>
      <vt:lpstr>Context</vt:lpstr>
      <vt:lpstr>Our approach to evidence</vt:lpstr>
      <vt:lpstr>PowerPoint Presentation</vt:lpstr>
      <vt:lpstr>Building VACCA’s evidence base</vt:lpstr>
      <vt:lpstr>Cultural Therapeutic Ways</vt:lpstr>
      <vt:lpstr>VACCA’s Outcomes</vt:lpstr>
      <vt:lpstr>Evaluation</vt:lpstr>
      <vt:lpstr>VACCA’s Evaluation Framework</vt:lpstr>
      <vt:lpstr>What have we learnt?</vt:lpstr>
      <vt:lpstr>Building systems and capability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Outcomes for Aboriginal Communities</dc:title>
  <dc:creator>Chie Bourke</dc:creator>
  <cp:lastModifiedBy>Ella Perry</cp:lastModifiedBy>
  <cp:revision>9</cp:revision>
  <dcterms:created xsi:type="dcterms:W3CDTF">2019-10-17T04:14:04Z</dcterms:created>
  <dcterms:modified xsi:type="dcterms:W3CDTF">2019-11-18T03:14:47Z</dcterms:modified>
</cp:coreProperties>
</file>