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256" r:id="rId5"/>
    <p:sldId id="257" r:id="rId6"/>
    <p:sldId id="258" r:id="rId7"/>
    <p:sldId id="283" r:id="rId8"/>
    <p:sldId id="296" r:id="rId9"/>
    <p:sldId id="291" r:id="rId10"/>
    <p:sldId id="280" r:id="rId11"/>
    <p:sldId id="284" r:id="rId12"/>
    <p:sldId id="288" r:id="rId13"/>
    <p:sldId id="259" r:id="rId14"/>
    <p:sldId id="293" r:id="rId15"/>
    <p:sldId id="275" r:id="rId16"/>
    <p:sldId id="286" r:id="rId17"/>
    <p:sldId id="294" r:id="rId18"/>
    <p:sldId id="289" r:id="rId19"/>
    <p:sldId id="279" r:id="rId20"/>
    <p:sldId id="260" r:id="rId21"/>
    <p:sldId id="285" r:id="rId22"/>
    <p:sldId id="290" r:id="rId23"/>
    <p:sldId id="266" r:id="rId24"/>
    <p:sldId id="282" r:id="rId25"/>
    <p:sldId id="281" r:id="rId26"/>
    <p:sldId id="292"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e Spiteri-Staines" initials="AS" lastIdx="3" clrIdx="0"/>
  <p:cmAuthor id="2" name="Kristin Diemer" initials="KD" lastIdx="11" clrIdx="1"/>
  <p:cmAuthor id="3" name="Patrizia Favorito" initials="PF"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D59"/>
    <a:srgbClr val="4D4950"/>
    <a:srgbClr val="1B837E"/>
    <a:srgbClr val="1E9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autoAdjust="0"/>
    <p:restoredTop sz="79141" autoAdjust="0"/>
  </p:normalViewPr>
  <p:slideViewPr>
    <p:cSldViewPr snapToGrid="0">
      <p:cViewPr varScale="1">
        <p:scale>
          <a:sx n="122" d="100"/>
          <a:sy n="122" d="100"/>
        </p:scale>
        <p:origin x="-1888"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F460A-D4CC-4FBC-85D9-2CEF8A508A5A}" type="datetimeFigureOut">
              <a:rPr lang="en-AU" smtClean="0"/>
              <a:t>17/10/19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2B9F3-D70D-4F71-A7EF-ED8464FB2AE1}" type="slidenum">
              <a:rPr lang="en-AU" smtClean="0"/>
              <a:t>‹#›</a:t>
            </a:fld>
            <a:endParaRPr lang="en-AU"/>
          </a:p>
        </p:txBody>
      </p:sp>
    </p:spTree>
    <p:extLst>
      <p:ext uri="{BB962C8B-B14F-4D97-AF65-F5344CB8AC3E}">
        <p14:creationId xmlns:p14="http://schemas.microsoft.com/office/powerpoint/2010/main" val="61328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Leave this in the background prior to starting presentation.  </a:t>
            </a:r>
          </a:p>
          <a:p>
            <a:endParaRPr lang="en-AU" dirty="0"/>
          </a:p>
          <a:p>
            <a:endParaRPr lang="en-AU" dirty="0"/>
          </a:p>
        </p:txBody>
      </p:sp>
      <p:sp>
        <p:nvSpPr>
          <p:cNvPr id="4" name="Slide Number Placeholder 3"/>
          <p:cNvSpPr>
            <a:spLocks noGrp="1"/>
          </p:cNvSpPr>
          <p:nvPr>
            <p:ph type="sldNum" sz="quarter" idx="5"/>
          </p:nvPr>
        </p:nvSpPr>
        <p:spPr/>
        <p:txBody>
          <a:bodyPr/>
          <a:lstStyle/>
          <a:p>
            <a:fld id="{B232B9F3-D70D-4F71-A7EF-ED8464FB2AE1}" type="slidenum">
              <a:rPr lang="en-AU" smtClean="0"/>
              <a:t>1</a:t>
            </a:fld>
            <a:endParaRPr lang="en-AU"/>
          </a:p>
        </p:txBody>
      </p:sp>
    </p:spTree>
    <p:extLst>
      <p:ext uri="{BB962C8B-B14F-4D97-AF65-F5344CB8AC3E}">
        <p14:creationId xmlns:p14="http://schemas.microsoft.com/office/powerpoint/2010/main" val="180747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AS</a:t>
            </a:r>
          </a:p>
          <a:p>
            <a:endParaRPr lang="en-US" dirty="0"/>
          </a:p>
          <a:p>
            <a:r>
              <a:rPr lang="en-US" dirty="0"/>
              <a:t>Most files were still “open” at the time of evaluation, meaning that clients had not exited the program. Completion dates were only recorded for a few clients—most KST clients remain clients until they actively withdraw from the program. </a:t>
            </a:r>
          </a:p>
          <a:p>
            <a:r>
              <a:rPr lang="en-US" dirty="0"/>
              <a:t>Clients can return on an as needed basis.</a:t>
            </a:r>
            <a:endParaRPr lang="en-AU" dirty="0"/>
          </a:p>
        </p:txBody>
      </p:sp>
      <p:sp>
        <p:nvSpPr>
          <p:cNvPr id="4" name="Slide Number Placeholder 3"/>
          <p:cNvSpPr>
            <a:spLocks noGrp="1"/>
          </p:cNvSpPr>
          <p:nvPr>
            <p:ph type="sldNum" sz="quarter" idx="5"/>
          </p:nvPr>
        </p:nvSpPr>
        <p:spPr/>
        <p:txBody>
          <a:bodyPr/>
          <a:lstStyle/>
          <a:p>
            <a:fld id="{B232B9F3-D70D-4F71-A7EF-ED8464FB2AE1}" type="slidenum">
              <a:rPr lang="en-AU" smtClean="0"/>
              <a:t>10</a:t>
            </a:fld>
            <a:endParaRPr lang="en-AU"/>
          </a:p>
        </p:txBody>
      </p:sp>
    </p:spTree>
    <p:extLst>
      <p:ext uri="{BB962C8B-B14F-4D97-AF65-F5344CB8AC3E}">
        <p14:creationId xmlns:p14="http://schemas.microsoft.com/office/powerpoint/2010/main" val="417164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AS</a:t>
            </a:r>
          </a:p>
          <a:p>
            <a:endParaRPr lang="en-US" dirty="0"/>
          </a:p>
          <a:p>
            <a:r>
              <a:rPr lang="en-US" dirty="0"/>
              <a:t>The two women who were no longer in a relationship with their ex/partner separated during their time at KST.</a:t>
            </a:r>
          </a:p>
          <a:p>
            <a:endParaRPr lang="en-US" dirty="0"/>
          </a:p>
          <a:p>
            <a:r>
              <a:rPr lang="en-US" dirty="0"/>
              <a:t>Most files were still “open” at the time of evaluation, meaning that clients had not exited the program. Completion dates were only recorded for a few clients—most </a:t>
            </a:r>
            <a:r>
              <a:rPr lang="en-US" dirty="0" err="1"/>
              <a:t>kST</a:t>
            </a:r>
            <a:r>
              <a:rPr lang="en-US" dirty="0"/>
              <a:t> clients remain clients until they actively withdraw from the program. </a:t>
            </a:r>
          </a:p>
          <a:p>
            <a:r>
              <a:rPr lang="en-US" dirty="0"/>
              <a:t>Clients could return on an as needed basis.</a:t>
            </a:r>
            <a:endParaRPr lang="en-AU" dirty="0"/>
          </a:p>
        </p:txBody>
      </p:sp>
      <p:sp>
        <p:nvSpPr>
          <p:cNvPr id="4" name="Slide Number Placeholder 3"/>
          <p:cNvSpPr>
            <a:spLocks noGrp="1"/>
          </p:cNvSpPr>
          <p:nvPr>
            <p:ph type="sldNum" sz="quarter" idx="5"/>
          </p:nvPr>
        </p:nvSpPr>
        <p:spPr/>
        <p:txBody>
          <a:bodyPr/>
          <a:lstStyle/>
          <a:p>
            <a:fld id="{B232B9F3-D70D-4F71-A7EF-ED8464FB2AE1}" type="slidenum">
              <a:rPr lang="en-AU" smtClean="0"/>
              <a:t>11</a:t>
            </a:fld>
            <a:endParaRPr lang="en-AU"/>
          </a:p>
        </p:txBody>
      </p:sp>
    </p:spTree>
    <p:extLst>
      <p:ext uri="{BB962C8B-B14F-4D97-AF65-F5344CB8AC3E}">
        <p14:creationId xmlns:p14="http://schemas.microsoft.com/office/powerpoint/2010/main" val="3249082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Their increased DFV literacy and validation of experiences helped them to become empowered, to find their voice and to stand up to the men who had been abusive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Women were empowered to make decisions about their circumstances, </a:t>
            </a:r>
            <a:r>
              <a:rPr lang="en-US" sz="1200" dirty="0" err="1"/>
              <a:t>eg</a:t>
            </a:r>
            <a:r>
              <a:rPr lang="en-US" sz="1200" dirty="0"/>
              <a:t> whether to leave</a:t>
            </a:r>
          </a:p>
          <a:p>
            <a:endParaRPr lang="en-US" dirty="0"/>
          </a:p>
          <a:p>
            <a:r>
              <a:rPr lang="en-US" dirty="0"/>
              <a:t>Knowing that the men had ‘eyes’ on them through the KST program helped women to feel more empowered to make a choice. Knowing they had a place to go for help, seek advice, time and space to plan to leave.</a:t>
            </a:r>
          </a:p>
        </p:txBody>
      </p:sp>
      <p:sp>
        <p:nvSpPr>
          <p:cNvPr id="4" name="Slide Number Placeholder 3"/>
          <p:cNvSpPr>
            <a:spLocks noGrp="1"/>
          </p:cNvSpPr>
          <p:nvPr>
            <p:ph type="sldNum" sz="quarter" idx="5"/>
          </p:nvPr>
        </p:nvSpPr>
        <p:spPr/>
        <p:txBody>
          <a:bodyPr/>
          <a:lstStyle/>
          <a:p>
            <a:fld id="{B232B9F3-D70D-4F71-A7EF-ED8464FB2AE1}" type="slidenum">
              <a:rPr lang="en-AU" smtClean="0"/>
              <a:t>12</a:t>
            </a:fld>
            <a:endParaRPr lang="en-AU"/>
          </a:p>
        </p:txBody>
      </p:sp>
    </p:spTree>
    <p:extLst>
      <p:ext uri="{BB962C8B-B14F-4D97-AF65-F5344CB8AC3E}">
        <p14:creationId xmlns:p14="http://schemas.microsoft.com/office/powerpoint/2010/main" val="246425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AS</a:t>
            </a:r>
          </a:p>
          <a:p>
            <a:endParaRPr lang="en-US" dirty="0"/>
          </a:p>
          <a:p>
            <a:r>
              <a:rPr lang="en-US" dirty="0"/>
              <a:t>This group of women represents a particularly important group of women who otherwise would not receive a service. Most women who stay in the relationship with their abusive partner are excluded from most DFV services. </a:t>
            </a:r>
          </a:p>
          <a:p>
            <a:pPr>
              <a:lnSpc>
                <a:spcPct val="110000"/>
              </a:lnSpc>
              <a:spcAft>
                <a:spcPts val="1200"/>
              </a:spcAft>
              <a:buClr>
                <a:srgbClr val="1E968F"/>
              </a:buClr>
            </a:pPr>
            <a:r>
              <a:rPr lang="en-AU" sz="1200" dirty="0">
                <a:solidFill>
                  <a:srgbClr val="4D4950"/>
                </a:solidFill>
                <a:latin typeface="HelveticaNeueLT Std" panose="020B0604020202020204" pitchFamily="34" charset="0"/>
              </a:rPr>
              <a:t>They spoke of him being less demanding and abusive while her fear also decreased</a:t>
            </a:r>
          </a:p>
          <a:p>
            <a:pPr>
              <a:lnSpc>
                <a:spcPct val="110000"/>
              </a:lnSpc>
              <a:spcAft>
                <a:spcPts val="1200"/>
              </a:spcAft>
              <a:buClr>
                <a:srgbClr val="1E968F"/>
              </a:buClr>
            </a:pPr>
            <a:r>
              <a:rPr lang="en-AU" sz="1200" dirty="0">
                <a:solidFill>
                  <a:srgbClr val="4D4950"/>
                </a:solidFill>
                <a:latin typeface="HelveticaNeueLT Std" panose="020B0604020202020204" pitchFamily="34" charset="0"/>
              </a:rPr>
              <a:t>One woman attributed the change to her ex/partner not to being watched, but to the approach KST took with perpetrators, that their stories were listened to</a:t>
            </a:r>
          </a:p>
          <a:p>
            <a:endParaRPr lang="en-US" dirty="0"/>
          </a:p>
        </p:txBody>
      </p:sp>
      <p:sp>
        <p:nvSpPr>
          <p:cNvPr id="4" name="Slide Number Placeholder 3"/>
          <p:cNvSpPr>
            <a:spLocks noGrp="1"/>
          </p:cNvSpPr>
          <p:nvPr>
            <p:ph type="sldNum" sz="quarter" idx="5"/>
          </p:nvPr>
        </p:nvSpPr>
        <p:spPr/>
        <p:txBody>
          <a:bodyPr/>
          <a:lstStyle/>
          <a:p>
            <a:fld id="{B232B9F3-D70D-4F71-A7EF-ED8464FB2AE1}" type="slidenum">
              <a:rPr lang="en-AU" smtClean="0"/>
              <a:t>13</a:t>
            </a:fld>
            <a:endParaRPr lang="en-AU"/>
          </a:p>
        </p:txBody>
      </p:sp>
    </p:spTree>
    <p:extLst>
      <p:ext uri="{BB962C8B-B14F-4D97-AF65-F5344CB8AC3E}">
        <p14:creationId xmlns:p14="http://schemas.microsoft.com/office/powerpoint/2010/main" val="1921219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AS</a:t>
            </a:r>
          </a:p>
        </p:txBody>
      </p:sp>
      <p:sp>
        <p:nvSpPr>
          <p:cNvPr id="4" name="Slide Number Placeholder 3"/>
          <p:cNvSpPr>
            <a:spLocks noGrp="1"/>
          </p:cNvSpPr>
          <p:nvPr>
            <p:ph type="sldNum" sz="quarter" idx="5"/>
          </p:nvPr>
        </p:nvSpPr>
        <p:spPr/>
        <p:txBody>
          <a:bodyPr/>
          <a:lstStyle/>
          <a:p>
            <a:fld id="{B232B9F3-D70D-4F71-A7EF-ED8464FB2AE1}" type="slidenum">
              <a:rPr lang="en-AU" smtClean="0"/>
              <a:t>14</a:t>
            </a:fld>
            <a:endParaRPr lang="en-AU"/>
          </a:p>
        </p:txBody>
      </p:sp>
    </p:spTree>
    <p:extLst>
      <p:ext uri="{BB962C8B-B14F-4D97-AF65-F5344CB8AC3E}">
        <p14:creationId xmlns:p14="http://schemas.microsoft.com/office/powerpoint/2010/main" val="226364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rgbClr val="4D4950"/>
              </a:solidFill>
              <a:latin typeface="HelveticaNeueLT Std"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D4950"/>
                </a:solidFill>
                <a:latin typeface="HelveticaNeueLT Std" panose="020B0604020202020204" pitchFamily="34" charset="0"/>
              </a:rPr>
              <a:t>Need for rapport building and engagement in order to get men to a point of accepting responsibility for their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rgbClr val="4D4950"/>
              </a:solidFill>
              <a:latin typeface="HelveticaNeueLT Std"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D4950"/>
                </a:solidFill>
                <a:latin typeface="HelveticaNeueLT Std" panose="020B0604020202020204" pitchFamily="34" charset="0"/>
              </a:rPr>
              <a:t>Some men, however, had not yet benefited from psycho-education. These men were resistant to taking responsibility at the time of the interview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D4950"/>
                </a:solidFill>
                <a:latin typeface="HelveticaNeueLT Std" panose="020B0604020202020204" pitchFamily="34" charset="0"/>
              </a:rPr>
              <a:t>Even though some men were not able to fully take accountability for their actions, most recognised that their behaviour could be improved.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rgbClr val="4D4950"/>
              </a:solidFill>
              <a:latin typeface="HelveticaNeueLT Std" panose="020B0604020202020204" pitchFamily="34" charset="0"/>
            </a:endParaRPr>
          </a:p>
          <a:p>
            <a:endParaRPr lang="en-US" dirty="0"/>
          </a:p>
          <a:p>
            <a:r>
              <a:rPr lang="en-US" dirty="0"/>
              <a:t>The combination of individual sessions as well as the prospect of couple and/or family sessions does keep men engaged in the program.</a:t>
            </a:r>
          </a:p>
          <a:p>
            <a:r>
              <a:rPr lang="en-US" dirty="0"/>
              <a:t>Furthermore, diversity in readiness to change also emphasizes the need for multiple pathways to access support.</a:t>
            </a:r>
          </a:p>
          <a:p>
            <a:r>
              <a:rPr lang="en-US" dirty="0"/>
              <a:t>Men’s access to programs is not limited in the same way that women’s access is, that is programs don’t usually discriminate whether he is in a relationship or not. Whereas women’s services are often only provided when the woman is planning or has left the relationship.</a:t>
            </a:r>
          </a:p>
          <a:p>
            <a:r>
              <a:rPr lang="en-US" dirty="0"/>
              <a:t>However men usually find themselves in DFV programs at the point when their relationships have failed. </a:t>
            </a:r>
            <a:r>
              <a:rPr lang="en-US" dirty="0" err="1"/>
              <a:t>KSt</a:t>
            </a:r>
            <a:r>
              <a:rPr lang="en-US" dirty="0"/>
              <a:t> provides them with a proactive approach to trying to keep their relationship with their partner. </a:t>
            </a:r>
          </a:p>
        </p:txBody>
      </p:sp>
      <p:sp>
        <p:nvSpPr>
          <p:cNvPr id="4" name="Slide Number Placeholder 3"/>
          <p:cNvSpPr>
            <a:spLocks noGrp="1"/>
          </p:cNvSpPr>
          <p:nvPr>
            <p:ph type="sldNum" sz="quarter" idx="5"/>
          </p:nvPr>
        </p:nvSpPr>
        <p:spPr/>
        <p:txBody>
          <a:bodyPr/>
          <a:lstStyle/>
          <a:p>
            <a:fld id="{B232B9F3-D70D-4F71-A7EF-ED8464FB2AE1}" type="slidenum">
              <a:rPr lang="en-AU" smtClean="0"/>
              <a:t>15</a:t>
            </a:fld>
            <a:endParaRPr lang="en-AU"/>
          </a:p>
        </p:txBody>
      </p:sp>
    </p:spTree>
    <p:extLst>
      <p:ext uri="{BB962C8B-B14F-4D97-AF65-F5344CB8AC3E}">
        <p14:creationId xmlns:p14="http://schemas.microsoft.com/office/powerpoint/2010/main" val="204390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D4950"/>
                </a:solidFill>
                <a:latin typeface="HelveticaNeueLT Std" panose="020B0604020202020204" pitchFamily="34" charset="0"/>
              </a:rPr>
              <a:t>All the men illustrated a non-aggressive engagement with KST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D4950"/>
                </a:solidFill>
                <a:latin typeface="HelveticaNeueLT Std" panose="020B0604020202020204" pitchFamily="34" charset="0"/>
              </a:rPr>
              <a:t>All the men identified that they were genuinely gaining something from KST and intended to stay engaged, at least for the short-term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D4950"/>
                </a:solidFill>
                <a:latin typeface="HelveticaNeueLT Std" panose="020B0604020202020204" pitchFamily="34" charset="0"/>
              </a:rPr>
              <a:t>Some men were grateful for the counselling and education they received to help them see things differently</a:t>
            </a:r>
          </a:p>
          <a:p>
            <a:endParaRPr lang="en-US" dirty="0"/>
          </a:p>
          <a:p>
            <a:endParaRPr lang="en-US" dirty="0"/>
          </a:p>
          <a:p>
            <a:r>
              <a:rPr lang="en-US" dirty="0"/>
              <a:t>The combination of individual sessions as well as the prospect of couple and/or family sessions does keep men engaged in the program.</a:t>
            </a:r>
          </a:p>
        </p:txBody>
      </p:sp>
      <p:sp>
        <p:nvSpPr>
          <p:cNvPr id="4" name="Slide Number Placeholder 3"/>
          <p:cNvSpPr>
            <a:spLocks noGrp="1"/>
          </p:cNvSpPr>
          <p:nvPr>
            <p:ph type="sldNum" sz="quarter" idx="5"/>
          </p:nvPr>
        </p:nvSpPr>
        <p:spPr/>
        <p:txBody>
          <a:bodyPr/>
          <a:lstStyle/>
          <a:p>
            <a:fld id="{B232B9F3-D70D-4F71-A7EF-ED8464FB2AE1}" type="slidenum">
              <a:rPr lang="en-AU" smtClean="0"/>
              <a:t>16</a:t>
            </a:fld>
            <a:endParaRPr lang="en-AU"/>
          </a:p>
        </p:txBody>
      </p:sp>
    </p:spTree>
    <p:extLst>
      <p:ext uri="{BB962C8B-B14F-4D97-AF65-F5344CB8AC3E}">
        <p14:creationId xmlns:p14="http://schemas.microsoft.com/office/powerpoint/2010/main" val="2430130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AS</a:t>
            </a:r>
          </a:p>
          <a:p>
            <a:endParaRPr lang="en-US" dirty="0"/>
          </a:p>
          <a:p>
            <a:r>
              <a:rPr lang="en-US" dirty="0"/>
              <a:t>Children were extremely articulate about the unsafe environments in which they had been living and the far-reaching impacts this had on their development. </a:t>
            </a:r>
          </a:p>
          <a:p>
            <a:r>
              <a:rPr lang="en-US" dirty="0"/>
              <a:t>In a few situations children provided specific details of police involvement as a result of parents fighting, including being interviewed themselves and seeing their parents removed.</a:t>
            </a:r>
          </a:p>
          <a:p>
            <a:r>
              <a:rPr lang="en-AU" dirty="0"/>
              <a:t>We can underestimate the devastation and terror felt and experienced by children in these situations.</a:t>
            </a:r>
          </a:p>
        </p:txBody>
      </p:sp>
      <p:sp>
        <p:nvSpPr>
          <p:cNvPr id="4" name="Slide Number Placeholder 3"/>
          <p:cNvSpPr>
            <a:spLocks noGrp="1"/>
          </p:cNvSpPr>
          <p:nvPr>
            <p:ph type="sldNum" sz="quarter" idx="5"/>
          </p:nvPr>
        </p:nvSpPr>
        <p:spPr/>
        <p:txBody>
          <a:bodyPr/>
          <a:lstStyle/>
          <a:p>
            <a:fld id="{B232B9F3-D70D-4F71-A7EF-ED8464FB2AE1}" type="slidenum">
              <a:rPr lang="en-AU" smtClean="0"/>
              <a:t>17</a:t>
            </a:fld>
            <a:endParaRPr lang="en-AU"/>
          </a:p>
        </p:txBody>
      </p:sp>
    </p:spTree>
    <p:extLst>
      <p:ext uri="{BB962C8B-B14F-4D97-AF65-F5344CB8AC3E}">
        <p14:creationId xmlns:p14="http://schemas.microsoft.com/office/powerpoint/2010/main" val="82185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D4950"/>
                </a:solidFill>
                <a:latin typeface="HelveticaNeueLT Std" panose="020B0604020202020204" pitchFamily="34" charset="0"/>
              </a:rPr>
              <a:t>Children valued having someone to talk to about their worries.</a:t>
            </a:r>
          </a:p>
          <a:p>
            <a:endParaRPr lang="en-US" dirty="0"/>
          </a:p>
          <a:p>
            <a:r>
              <a:rPr lang="en-US" dirty="0"/>
              <a:t>Children were extremely articulate about the unsafe environments in which they had been living and the far-reaching impacts this had on their development. </a:t>
            </a:r>
          </a:p>
          <a:p>
            <a:r>
              <a:rPr lang="en-US" dirty="0"/>
              <a:t>In a few situations children provided specific details of police involvement as a result of parents fighting, including being interviewed themselves and seeing their parents removed.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4D4950"/>
                </a:solidFill>
                <a:latin typeface="HelveticaNeueLT Std" panose="020B0604020202020204" pitchFamily="34" charset="0"/>
              </a:rPr>
              <a:t>Some implied that because of their parents’ situation, their parents were not as available to provide the support they needed and thus this aspect of KST was particularly important</a:t>
            </a:r>
          </a:p>
          <a:p>
            <a:endParaRPr lang="en-US" dirty="0"/>
          </a:p>
          <a:p>
            <a:endParaRPr lang="en-AU" dirty="0"/>
          </a:p>
        </p:txBody>
      </p:sp>
      <p:sp>
        <p:nvSpPr>
          <p:cNvPr id="4" name="Slide Number Placeholder 3"/>
          <p:cNvSpPr>
            <a:spLocks noGrp="1"/>
          </p:cNvSpPr>
          <p:nvPr>
            <p:ph type="sldNum" sz="quarter" idx="5"/>
          </p:nvPr>
        </p:nvSpPr>
        <p:spPr/>
        <p:txBody>
          <a:bodyPr/>
          <a:lstStyle/>
          <a:p>
            <a:fld id="{B232B9F3-D70D-4F71-A7EF-ED8464FB2AE1}" type="slidenum">
              <a:rPr lang="en-AU" smtClean="0"/>
              <a:t>18</a:t>
            </a:fld>
            <a:endParaRPr lang="en-AU"/>
          </a:p>
        </p:txBody>
      </p:sp>
    </p:spTree>
    <p:extLst>
      <p:ext uri="{BB962C8B-B14F-4D97-AF65-F5344CB8AC3E}">
        <p14:creationId xmlns:p14="http://schemas.microsoft.com/office/powerpoint/2010/main" val="306194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PF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Traditionally, DFV programs have not supported a therapeutic approach with violent perpetrators. However, it is unlikely a program can support a man to change his behaviour to his children unless he examines his own experiences of being father– a therapeutic and trauma-informed approach, without losing focus of their 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Similarly, how does a woman continue living with a man who has brutalized or sexually assaulted her without prioritizing a need for him to be accountable for his actions– a feminist DFV informed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work with women went well, and was an area that should be retained.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232B9F3-D70D-4F71-A7EF-ED8464FB2AE1}" type="slidenum">
              <a:rPr lang="en-AU" smtClean="0"/>
              <a:t>19</a:t>
            </a:fld>
            <a:endParaRPr lang="en-AU"/>
          </a:p>
        </p:txBody>
      </p:sp>
    </p:spTree>
    <p:extLst>
      <p:ext uri="{BB962C8B-B14F-4D97-AF65-F5344CB8AC3E}">
        <p14:creationId xmlns:p14="http://schemas.microsoft.com/office/powerpoint/2010/main" val="63050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30 seconds </a:t>
            </a:r>
          </a:p>
          <a:p>
            <a:r>
              <a:rPr lang="en-AU" dirty="0"/>
              <a:t> Presenter: PF</a:t>
            </a:r>
          </a:p>
          <a:p>
            <a:endParaRPr lang="en-AU" b="1" dirty="0"/>
          </a:p>
          <a:p>
            <a:endParaRPr lang="en-AU" b="1" dirty="0"/>
          </a:p>
          <a:p>
            <a:r>
              <a:rPr lang="en-AU" b="1" dirty="0"/>
              <a:t>What am I here to present on? </a:t>
            </a:r>
            <a:r>
              <a:rPr lang="en-US" b="0" dirty="0"/>
              <a:t/>
            </a:r>
            <a:br>
              <a:rPr lang="en-US" b="0" dirty="0"/>
            </a:br>
            <a:r>
              <a:rPr lang="en-US" b="0" dirty="0"/>
              <a:t>The experiences of children, women and men in the KST program</a:t>
            </a:r>
          </a:p>
          <a:p>
            <a:r>
              <a:rPr lang="en-US" dirty="0"/>
              <a:t>What worked well and what challenges we faced</a:t>
            </a:r>
          </a:p>
          <a:p>
            <a:r>
              <a:rPr lang="en-US" dirty="0"/>
              <a:t>The way forward </a:t>
            </a:r>
          </a:p>
          <a:p>
            <a:endParaRPr lang="en-US" dirty="0"/>
          </a:p>
          <a:p>
            <a:pPr marL="0" lvl="0" indent="0">
              <a:lnSpc>
                <a:spcPct val="100000"/>
              </a:lnSpc>
              <a:spcBef>
                <a:spcPts val="0"/>
              </a:spcBef>
              <a:buNone/>
              <a:defRPr/>
            </a:pPr>
            <a:r>
              <a:rPr lang="en-US" dirty="0">
                <a:solidFill>
                  <a:srgbClr val="4D4950"/>
                </a:solidFill>
                <a:latin typeface="HelveticaNeueLT Std Med" panose="020B0604020202020204" pitchFamily="34" charset="0"/>
              </a:rPr>
              <a:t>Women’s Health West provides specialist family violence services to women and their children. We also run prevention programs that promote equity and justice for women and girls in Melbourne’s west.</a:t>
            </a:r>
          </a:p>
          <a:p>
            <a:pPr marL="0" lvl="0" indent="0">
              <a:lnSpc>
                <a:spcPct val="100000"/>
              </a:lnSpc>
              <a:spcBef>
                <a:spcPts val="0"/>
              </a:spcBef>
              <a:buNone/>
              <a:defRPr/>
            </a:pPr>
            <a:r>
              <a:rPr lang="en-US" dirty="0">
                <a:solidFill>
                  <a:srgbClr val="4D4950"/>
                </a:solidFill>
                <a:latin typeface="HelveticaNeueLT Std Med" panose="020B0604020202020204" pitchFamily="34" charset="0"/>
              </a:rPr>
              <a:t>Lifeworks: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D4950"/>
                </a:solidFill>
                <a:latin typeface="HelveticaNeueLT Std Med" panose="020B0604020202020204" pitchFamily="34" charset="0"/>
              </a:rPr>
              <a:t>Lifeworks aims to promote safe, respectful and fulfilling relationships and supports all relationships through life’s stages.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D4950"/>
              </a:solidFill>
              <a:latin typeface="HelveticaNeueLT Std Med" panose="020B0604020202020204" pitchFamily="34" charset="0"/>
            </a:endParaRPr>
          </a:p>
          <a:p>
            <a:pPr marL="0" indent="0">
              <a:buNone/>
            </a:pPr>
            <a:r>
              <a:rPr lang="en-US" sz="1200" dirty="0">
                <a:solidFill>
                  <a:srgbClr val="4D4950"/>
                </a:solidFill>
                <a:latin typeface="HelveticaNeueLT Std Med" panose="020B0604020202020204" pitchFamily="34" charset="0"/>
              </a:rPr>
              <a:t>The Bouverie Centre provided clinical input and documented practice learnings.</a:t>
            </a:r>
          </a:p>
          <a:p>
            <a:pPr marL="0" indent="0">
              <a:buNone/>
            </a:pPr>
            <a:r>
              <a:rPr lang="en-US" sz="1200" dirty="0">
                <a:solidFill>
                  <a:srgbClr val="4D4950"/>
                </a:solidFill>
                <a:latin typeface="HelveticaNeueLT Std Med" panose="020B0604020202020204" pitchFamily="34" charset="0"/>
              </a:rPr>
              <a:t>The University of Melbourne conducted an independent evaluation.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D4950"/>
              </a:solidFill>
              <a:latin typeface="HelveticaNeueLT Std Med"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D4950"/>
                </a:solidFill>
                <a:latin typeface="HelveticaNeueLT Std Med" panose="020B0604020202020204" pitchFamily="34" charset="0"/>
              </a:rPr>
              <a:t>Other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D4950"/>
                </a:solidFill>
                <a:latin typeface="HelveticaNeueLT Std Med" panose="020B0604020202020204" pitchFamily="34" charset="0"/>
              </a:rPr>
              <a:t>Good shepherd </a:t>
            </a:r>
            <a:r>
              <a:rPr lang="en-US" sz="1200" dirty="0" err="1">
                <a:solidFill>
                  <a:srgbClr val="4D4950"/>
                </a:solidFill>
                <a:latin typeface="HelveticaNeueLT Std Med" panose="020B0604020202020204" pitchFamily="34" charset="0"/>
              </a:rPr>
              <a:t>Catholicare</a:t>
            </a:r>
            <a:r>
              <a:rPr lang="en-US" sz="1200" dirty="0">
                <a:solidFill>
                  <a:srgbClr val="4D4950"/>
                </a:solidFill>
                <a:latin typeface="HelveticaNeueLT Std Med" panose="020B0604020202020204" pitchFamily="34" charset="0"/>
              </a:rPr>
              <a:t>, McKillop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D4950"/>
              </a:solidFill>
              <a:latin typeface="HelveticaNeueLT Std Med" panose="020B0604020202020204" pitchFamily="34" charset="0"/>
            </a:endParaRPr>
          </a:p>
          <a:p>
            <a:r>
              <a:rPr lang="en-US" dirty="0"/>
              <a:t/>
            </a:r>
            <a:br>
              <a:rPr lang="en-US" dirty="0"/>
            </a:br>
            <a:endParaRPr lang="en-AU" dirty="0"/>
          </a:p>
          <a:p>
            <a:endParaRPr lang="en-AU" dirty="0"/>
          </a:p>
        </p:txBody>
      </p:sp>
      <p:sp>
        <p:nvSpPr>
          <p:cNvPr id="4" name="Slide Number Placeholder 3"/>
          <p:cNvSpPr>
            <a:spLocks noGrp="1"/>
          </p:cNvSpPr>
          <p:nvPr>
            <p:ph type="sldNum" sz="quarter" idx="5"/>
          </p:nvPr>
        </p:nvSpPr>
        <p:spPr/>
        <p:txBody>
          <a:bodyPr/>
          <a:lstStyle/>
          <a:p>
            <a:fld id="{B232B9F3-D70D-4F71-A7EF-ED8464FB2AE1}" type="slidenum">
              <a:rPr lang="en-AU" smtClean="0"/>
              <a:t>2</a:t>
            </a:fld>
            <a:endParaRPr lang="en-AU"/>
          </a:p>
        </p:txBody>
      </p:sp>
    </p:spTree>
    <p:extLst>
      <p:ext uri="{BB962C8B-B14F-4D97-AF65-F5344CB8AC3E}">
        <p14:creationId xmlns:p14="http://schemas.microsoft.com/office/powerpoint/2010/main" val="1067668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PF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KST team undertook significant work in promoting the program through the referral network, often with an enthusiastic response but without clients being referred.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 Protection and family services have been primary referral points, though KST was not designed with CP in mind as they are usually at the higher end of the risk scale.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the statutory nature of CP, some families did not attend voluntarily– this could be related to referral pathways and some families not entering KST in a purely voluntary fashion. E.g. they meet their Child Protection requirements to attend and thus stop attending KST.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Referrers who did send clients spoke very strongly about the need for the KST program. They reported that it filled a service gap and was the only place they could refer a victim survivor who did not leave her partner.</a:t>
            </a:r>
          </a:p>
        </p:txBody>
      </p:sp>
      <p:sp>
        <p:nvSpPr>
          <p:cNvPr id="4" name="Slide Number Placeholder 3"/>
          <p:cNvSpPr>
            <a:spLocks noGrp="1"/>
          </p:cNvSpPr>
          <p:nvPr>
            <p:ph type="sldNum" sz="quarter" idx="5"/>
          </p:nvPr>
        </p:nvSpPr>
        <p:spPr/>
        <p:txBody>
          <a:bodyPr/>
          <a:lstStyle/>
          <a:p>
            <a:fld id="{B232B9F3-D70D-4F71-A7EF-ED8464FB2AE1}" type="slidenum">
              <a:rPr lang="en-AU" smtClean="0"/>
              <a:t>20</a:t>
            </a:fld>
            <a:endParaRPr lang="en-AU"/>
          </a:p>
        </p:txBody>
      </p:sp>
    </p:spTree>
    <p:extLst>
      <p:ext uri="{BB962C8B-B14F-4D97-AF65-F5344CB8AC3E}">
        <p14:creationId xmlns:p14="http://schemas.microsoft.com/office/powerpoint/2010/main" val="2816661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PF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Intersecting between a therapeutic approach informed by a family violence feminist framework, alongside family therapy, individual counselling and psycho-education.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workers in the DFV sector have previously advocated for collaborative practice, there hasn’t been funding to develop this model. KST was at the cutting edge of new developments in practitioner learning and service delivery for DFV clients.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Workforce: availability and skills</a:t>
            </a:r>
          </a:p>
        </p:txBody>
      </p:sp>
      <p:sp>
        <p:nvSpPr>
          <p:cNvPr id="4" name="Slide Number Placeholder 3"/>
          <p:cNvSpPr>
            <a:spLocks noGrp="1"/>
          </p:cNvSpPr>
          <p:nvPr>
            <p:ph type="sldNum" sz="quarter" idx="5"/>
          </p:nvPr>
        </p:nvSpPr>
        <p:spPr/>
        <p:txBody>
          <a:bodyPr/>
          <a:lstStyle/>
          <a:p>
            <a:fld id="{B232B9F3-D70D-4F71-A7EF-ED8464FB2AE1}" type="slidenum">
              <a:rPr lang="en-AU" smtClean="0"/>
              <a:t>21</a:t>
            </a:fld>
            <a:endParaRPr lang="en-AU"/>
          </a:p>
        </p:txBody>
      </p:sp>
    </p:spTree>
    <p:extLst>
      <p:ext uri="{BB962C8B-B14F-4D97-AF65-F5344CB8AC3E}">
        <p14:creationId xmlns:p14="http://schemas.microsoft.com/office/powerpoint/2010/main" val="146382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PF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workers in the DFV sector have previously advocated for collaborative practice, there hasn’t been funding to develop this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KST was at the cutting edge of new developments in practitioner learning and service delivery for DFV clients.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collaboration between organisations and ways to do this both strategically and operationally has been an important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to clinical supervision and cross-sector skill development needs to be further developed in order to </a:t>
            </a:r>
            <a:r>
              <a:rPr lang="en-US" dirty="0" err="1"/>
              <a:t>realise</a:t>
            </a:r>
            <a:r>
              <a:rPr lang="en-US" dirty="0"/>
              <a:t> the model as it was intended, and to support practitioners to do the work as intended.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Prioritization of children’s voices: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seen in the findings, quite a few fathers were not considering their impact on their children as much as they should. It was suggested that fathers could meet directly with the child practitioner, without the child present. The session could be conducted in a safe manner by more generally focussing on psychoeducation about the impact of violence/abuse in the family on children. While psychoeducation on parenting was conducted by the men’s practitioner with the father already, it may have a stronger impact when the father is hearing from someone working directly with his child(ren).</a:t>
            </a:r>
          </a:p>
        </p:txBody>
      </p:sp>
      <p:sp>
        <p:nvSpPr>
          <p:cNvPr id="4" name="Slide Number Placeholder 3"/>
          <p:cNvSpPr>
            <a:spLocks noGrp="1"/>
          </p:cNvSpPr>
          <p:nvPr>
            <p:ph type="sldNum" sz="quarter" idx="5"/>
          </p:nvPr>
        </p:nvSpPr>
        <p:spPr/>
        <p:txBody>
          <a:bodyPr/>
          <a:lstStyle/>
          <a:p>
            <a:fld id="{B232B9F3-D70D-4F71-A7EF-ED8464FB2AE1}" type="slidenum">
              <a:rPr lang="en-AU" smtClean="0"/>
              <a:t>22</a:t>
            </a:fld>
            <a:endParaRPr lang="en-AU"/>
          </a:p>
        </p:txBody>
      </p:sp>
    </p:spTree>
    <p:extLst>
      <p:ext uri="{BB962C8B-B14F-4D97-AF65-F5344CB8AC3E}">
        <p14:creationId xmlns:p14="http://schemas.microsoft.com/office/powerpoint/2010/main" val="575466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232B9F3-D70D-4F71-A7EF-ED8464FB2AE1}" type="slidenum">
              <a:rPr lang="en-AU" smtClean="0"/>
              <a:t>23</a:t>
            </a:fld>
            <a:endParaRPr lang="en-AU"/>
          </a:p>
        </p:txBody>
      </p:sp>
    </p:spTree>
    <p:extLst>
      <p:ext uri="{BB962C8B-B14F-4D97-AF65-F5344CB8AC3E}">
        <p14:creationId xmlns:p14="http://schemas.microsoft.com/office/powerpoint/2010/main" val="152589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PF</a:t>
            </a:r>
          </a:p>
          <a:p>
            <a:endParaRPr lang="en-US" dirty="0"/>
          </a:p>
          <a:p>
            <a:r>
              <a:rPr lang="en-US" dirty="0"/>
              <a:t>There is a lack of service availability for all family members. Developed specifically to trial in Melbourne’s West. There is a large gap addressing the needs of families who stay together or remain in regular contact.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Victim survivors and their children often return to the perpetrator, resulting in cumulative trauma and harm. According to research, the average victim survivor will make five attempts to leave their violent partner before successfully ending the relationship and 50-60 per cent of victim survivors return to live with their violent partner after being discharged from a refuge. There are a lack of services available in Victoria that provide whole-of-family therapeutic support to victim survivors and their children when they choose to stay with or return to the perpetrator. There is also no support available to parents who separate and then co-parent after separation. This results in families becoming isolated and disconnected from potential support, repeatedly cycling through services in a manner that reinforces patterns of violence and harm.</a:t>
            </a:r>
          </a:p>
          <a:p>
            <a:endParaRPr lang="en-US" dirty="0"/>
          </a:p>
          <a:p>
            <a:r>
              <a:rPr lang="en-US" dirty="0"/>
              <a:t>Each family member allocated their own worker, </a:t>
            </a:r>
            <a:r>
              <a:rPr lang="en-US" dirty="0" err="1"/>
              <a:t>eg</a:t>
            </a:r>
            <a:r>
              <a:rPr lang="en-US" dirty="0"/>
              <a:t> men’s worker for the father, children’s worker for the child, woman’s worker for the mother.</a:t>
            </a:r>
          </a:p>
          <a:p>
            <a:r>
              <a:rPr lang="en-US" dirty="0"/>
              <a:t>While collaborative multidisciplinary practice is not a new concept, implementation of truly collaborative and intensive models is rare. </a:t>
            </a:r>
          </a:p>
          <a:p>
            <a:r>
              <a:rPr lang="en-US" dirty="0"/>
              <a:t>Because it is rare, there are few examples, guidelines and practice principles available. </a:t>
            </a:r>
          </a:p>
        </p:txBody>
      </p:sp>
      <p:sp>
        <p:nvSpPr>
          <p:cNvPr id="4" name="Slide Number Placeholder 3"/>
          <p:cNvSpPr>
            <a:spLocks noGrp="1"/>
          </p:cNvSpPr>
          <p:nvPr>
            <p:ph type="sldNum" sz="quarter" idx="5"/>
          </p:nvPr>
        </p:nvSpPr>
        <p:spPr/>
        <p:txBody>
          <a:bodyPr/>
          <a:lstStyle/>
          <a:p>
            <a:fld id="{B232B9F3-D70D-4F71-A7EF-ED8464FB2AE1}" type="slidenum">
              <a:rPr lang="en-AU" smtClean="0"/>
              <a:t>3</a:t>
            </a:fld>
            <a:endParaRPr lang="en-AU"/>
          </a:p>
        </p:txBody>
      </p:sp>
    </p:spTree>
    <p:extLst>
      <p:ext uri="{BB962C8B-B14F-4D97-AF65-F5344CB8AC3E}">
        <p14:creationId xmlns:p14="http://schemas.microsoft.com/office/powerpoint/2010/main" val="255813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PF</a:t>
            </a:r>
          </a:p>
          <a:p>
            <a:endParaRPr lang="en-US" dirty="0"/>
          </a:p>
          <a:p>
            <a:r>
              <a:rPr lang="en-US" dirty="0"/>
              <a:t>Program was designed to be voluntary</a:t>
            </a:r>
          </a:p>
          <a:p>
            <a:endParaRPr lang="en-US" dirty="0"/>
          </a:p>
          <a:p>
            <a:r>
              <a:rPr lang="en-AU" sz="1200" kern="1200" dirty="0">
                <a:solidFill>
                  <a:schemeClr val="tx1"/>
                </a:solidFill>
                <a:effectLst/>
                <a:latin typeface="+mn-lt"/>
                <a:ea typeface="+mn-ea"/>
                <a:cs typeface="+mn-cs"/>
              </a:rPr>
              <a:t>The outcomes that KST aims to achieve include:</a:t>
            </a:r>
          </a:p>
          <a:p>
            <a:r>
              <a:rPr lang="en-AU" sz="1200" kern="1200" dirty="0">
                <a:solidFill>
                  <a:schemeClr val="tx1"/>
                </a:solidFill>
                <a:effectLst/>
                <a:latin typeface="+mn-lt"/>
                <a:ea typeface="+mn-ea"/>
                <a:cs typeface="+mn-cs"/>
              </a:rPr>
              <a:t>Children:</a:t>
            </a:r>
          </a:p>
          <a:p>
            <a:pPr lvl="0"/>
            <a:r>
              <a:rPr lang="en-AU" sz="1200" kern="1200" dirty="0">
                <a:solidFill>
                  <a:schemeClr val="tx1"/>
                </a:solidFill>
                <a:effectLst/>
                <a:latin typeface="+mn-lt"/>
                <a:ea typeface="+mn-ea"/>
                <a:cs typeface="+mn-cs"/>
              </a:rPr>
              <a:t>Parents understand child’s experiences</a:t>
            </a:r>
          </a:p>
          <a:p>
            <a:pPr lvl="0"/>
            <a:r>
              <a:rPr lang="en-AU" sz="1200" kern="1200" dirty="0">
                <a:solidFill>
                  <a:schemeClr val="tx1"/>
                </a:solidFill>
                <a:effectLst/>
                <a:latin typeface="+mn-lt"/>
                <a:ea typeface="+mn-ea"/>
                <a:cs typeface="+mn-cs"/>
              </a:rPr>
              <a:t>Increased safety and decreased risk to child</a:t>
            </a:r>
          </a:p>
          <a:p>
            <a:pPr lvl="0"/>
            <a:r>
              <a:rPr lang="en-AU" sz="1200" kern="1200" dirty="0">
                <a:solidFill>
                  <a:schemeClr val="tx1"/>
                </a:solidFill>
                <a:effectLst/>
                <a:latin typeface="+mn-lt"/>
                <a:ea typeface="+mn-ea"/>
                <a:cs typeface="+mn-cs"/>
              </a:rPr>
              <a:t>Child has positive experiences of being parented</a:t>
            </a:r>
          </a:p>
          <a:p>
            <a:pPr lvl="0"/>
            <a:r>
              <a:rPr lang="en-AU" sz="1200" kern="1200" dirty="0">
                <a:solidFill>
                  <a:schemeClr val="tx1"/>
                </a:solidFill>
                <a:effectLst/>
                <a:latin typeface="+mn-lt"/>
                <a:ea typeface="+mn-ea"/>
                <a:cs typeface="+mn-cs"/>
              </a:rPr>
              <a:t>Increased child wellbeing</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Victim survivors: </a:t>
            </a:r>
          </a:p>
          <a:p>
            <a:pPr lvl="0"/>
            <a:r>
              <a:rPr lang="en-AU" sz="1200" kern="1200" dirty="0">
                <a:solidFill>
                  <a:schemeClr val="tx1"/>
                </a:solidFill>
                <a:effectLst/>
                <a:latin typeface="+mn-lt"/>
                <a:ea typeface="+mn-ea"/>
                <a:cs typeface="+mn-cs"/>
              </a:rPr>
              <a:t>Able to recognise and understand family violence</a:t>
            </a:r>
          </a:p>
          <a:p>
            <a:pPr lvl="0"/>
            <a:r>
              <a:rPr lang="en-AU" sz="1200" kern="1200" dirty="0">
                <a:solidFill>
                  <a:schemeClr val="tx1"/>
                </a:solidFill>
                <a:effectLst/>
                <a:latin typeface="+mn-lt"/>
                <a:ea typeface="+mn-ea"/>
                <a:cs typeface="+mn-cs"/>
              </a:rPr>
              <a:t>Increased safety for self and children</a:t>
            </a:r>
          </a:p>
          <a:p>
            <a:pPr lvl="0"/>
            <a:r>
              <a:rPr lang="en-AU" sz="1200" kern="1200" dirty="0">
                <a:solidFill>
                  <a:schemeClr val="tx1"/>
                </a:solidFill>
                <a:effectLst/>
                <a:latin typeface="+mn-lt"/>
                <a:ea typeface="+mn-ea"/>
                <a:cs typeface="+mn-cs"/>
              </a:rPr>
              <a:t>Increased positive experiences of parental and family relationships</a:t>
            </a:r>
          </a:p>
          <a:p>
            <a:pPr lvl="0"/>
            <a:r>
              <a:rPr lang="en-AU" sz="1200" kern="1200" dirty="0">
                <a:solidFill>
                  <a:schemeClr val="tx1"/>
                </a:solidFill>
                <a:effectLst/>
                <a:latin typeface="+mn-lt"/>
                <a:ea typeface="+mn-ea"/>
                <a:cs typeface="+mn-cs"/>
              </a:rPr>
              <a:t>Is empowered to make choices to safely leave relationship and co-parent if necessary</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Perpetrators:</a:t>
            </a:r>
          </a:p>
          <a:p>
            <a:pPr lvl="0"/>
            <a:r>
              <a:rPr lang="en-AU" sz="1200" kern="1200" dirty="0">
                <a:solidFill>
                  <a:schemeClr val="tx1"/>
                </a:solidFill>
                <a:effectLst/>
                <a:latin typeface="+mn-lt"/>
                <a:ea typeface="+mn-ea"/>
                <a:cs typeface="+mn-cs"/>
              </a:rPr>
              <a:t>Accountability for actions and safety of others</a:t>
            </a:r>
          </a:p>
          <a:p>
            <a:pPr lvl="0"/>
            <a:r>
              <a:rPr lang="en-AU" sz="1200" kern="1200" dirty="0">
                <a:solidFill>
                  <a:schemeClr val="tx1"/>
                </a:solidFill>
                <a:effectLst/>
                <a:latin typeface="+mn-lt"/>
                <a:ea typeface="+mn-ea"/>
                <a:cs typeface="+mn-cs"/>
              </a:rPr>
              <a:t>Changed behaviour and patterns of coercive control</a:t>
            </a:r>
          </a:p>
          <a:p>
            <a:pPr lvl="0"/>
            <a:r>
              <a:rPr lang="en-AU" sz="1200" kern="1200" dirty="0">
                <a:solidFill>
                  <a:schemeClr val="tx1"/>
                </a:solidFill>
                <a:effectLst/>
                <a:latin typeface="+mn-lt"/>
                <a:ea typeface="+mn-ea"/>
                <a:cs typeface="+mn-cs"/>
              </a:rPr>
              <a:t>No longer uses violence</a:t>
            </a:r>
          </a:p>
          <a:p>
            <a:pPr lvl="0"/>
            <a:r>
              <a:rPr lang="en-AU" sz="1200" kern="1200" dirty="0">
                <a:solidFill>
                  <a:schemeClr val="tx1"/>
                </a:solidFill>
                <a:effectLst/>
                <a:latin typeface="+mn-lt"/>
                <a:ea typeface="+mn-ea"/>
                <a:cs typeface="+mn-cs"/>
              </a:rPr>
              <a:t>Able to focus on needs of partner and children</a:t>
            </a:r>
          </a:p>
          <a:p>
            <a:pPr lvl="0"/>
            <a:r>
              <a:rPr lang="en-AU" sz="1200" kern="1200" dirty="0">
                <a:solidFill>
                  <a:schemeClr val="tx1"/>
                </a:solidFill>
                <a:effectLst/>
                <a:latin typeface="+mn-lt"/>
                <a:ea typeface="+mn-ea"/>
                <a:cs typeface="+mn-cs"/>
              </a:rPr>
              <a:t>Increased positive experiences of parental and family relationships</a:t>
            </a:r>
          </a:p>
          <a:p>
            <a:endParaRPr lang="en-US" dirty="0"/>
          </a:p>
        </p:txBody>
      </p:sp>
      <p:sp>
        <p:nvSpPr>
          <p:cNvPr id="4" name="Slide Number Placeholder 3"/>
          <p:cNvSpPr>
            <a:spLocks noGrp="1"/>
          </p:cNvSpPr>
          <p:nvPr>
            <p:ph type="sldNum" sz="quarter" idx="5"/>
          </p:nvPr>
        </p:nvSpPr>
        <p:spPr/>
        <p:txBody>
          <a:bodyPr/>
          <a:lstStyle/>
          <a:p>
            <a:fld id="{B232B9F3-D70D-4F71-A7EF-ED8464FB2AE1}" type="slidenum">
              <a:rPr lang="en-AU" smtClean="0"/>
              <a:t>4</a:t>
            </a:fld>
            <a:endParaRPr lang="en-AU"/>
          </a:p>
        </p:txBody>
      </p:sp>
    </p:spTree>
    <p:extLst>
      <p:ext uri="{BB962C8B-B14F-4D97-AF65-F5344CB8AC3E}">
        <p14:creationId xmlns:p14="http://schemas.microsoft.com/office/powerpoint/2010/main" val="408015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PF</a:t>
            </a:r>
          </a:p>
          <a:p>
            <a:endParaRPr lang="en-US" dirty="0"/>
          </a:p>
          <a:p>
            <a:r>
              <a:rPr lang="en-US" dirty="0"/>
              <a:t>Program was designed to be voluntary</a:t>
            </a:r>
          </a:p>
          <a:p>
            <a:endParaRPr lang="en-US" dirty="0"/>
          </a:p>
        </p:txBody>
      </p:sp>
      <p:sp>
        <p:nvSpPr>
          <p:cNvPr id="4" name="Slide Number Placeholder 3"/>
          <p:cNvSpPr>
            <a:spLocks noGrp="1"/>
          </p:cNvSpPr>
          <p:nvPr>
            <p:ph type="sldNum" sz="quarter" idx="5"/>
          </p:nvPr>
        </p:nvSpPr>
        <p:spPr/>
        <p:txBody>
          <a:bodyPr/>
          <a:lstStyle/>
          <a:p>
            <a:fld id="{B232B9F3-D70D-4F71-A7EF-ED8464FB2AE1}" type="slidenum">
              <a:rPr lang="en-AU" smtClean="0"/>
              <a:t>5</a:t>
            </a:fld>
            <a:endParaRPr lang="en-AU"/>
          </a:p>
        </p:txBody>
      </p:sp>
    </p:spTree>
    <p:extLst>
      <p:ext uri="{BB962C8B-B14F-4D97-AF65-F5344CB8AC3E}">
        <p14:creationId xmlns:p14="http://schemas.microsoft.com/office/powerpoint/2010/main" val="392328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:PF</a:t>
            </a:r>
          </a:p>
        </p:txBody>
      </p:sp>
      <p:sp>
        <p:nvSpPr>
          <p:cNvPr id="4" name="Slide Number Placeholder 3"/>
          <p:cNvSpPr>
            <a:spLocks noGrp="1"/>
          </p:cNvSpPr>
          <p:nvPr>
            <p:ph type="sldNum" sz="quarter" idx="5"/>
          </p:nvPr>
        </p:nvSpPr>
        <p:spPr/>
        <p:txBody>
          <a:bodyPr/>
          <a:lstStyle/>
          <a:p>
            <a:fld id="{B232B9F3-D70D-4F71-A7EF-ED8464FB2AE1}" type="slidenum">
              <a:rPr lang="en-AU" smtClean="0"/>
              <a:t>6</a:t>
            </a:fld>
            <a:endParaRPr lang="en-AU"/>
          </a:p>
        </p:txBody>
      </p:sp>
    </p:spTree>
    <p:extLst>
      <p:ext uri="{BB962C8B-B14F-4D97-AF65-F5344CB8AC3E}">
        <p14:creationId xmlns:p14="http://schemas.microsoft.com/office/powerpoint/2010/main" val="22824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AS</a:t>
            </a:r>
          </a:p>
        </p:txBody>
      </p:sp>
      <p:sp>
        <p:nvSpPr>
          <p:cNvPr id="4" name="Slide Number Placeholder 3"/>
          <p:cNvSpPr>
            <a:spLocks noGrp="1"/>
          </p:cNvSpPr>
          <p:nvPr>
            <p:ph type="sldNum" sz="quarter" idx="5"/>
          </p:nvPr>
        </p:nvSpPr>
        <p:spPr/>
        <p:txBody>
          <a:bodyPr/>
          <a:lstStyle/>
          <a:p>
            <a:fld id="{B232B9F3-D70D-4F71-A7EF-ED8464FB2AE1}" type="slidenum">
              <a:rPr lang="en-AU" smtClean="0"/>
              <a:t>7</a:t>
            </a:fld>
            <a:endParaRPr lang="en-AU"/>
          </a:p>
        </p:txBody>
      </p:sp>
    </p:spTree>
    <p:extLst>
      <p:ext uri="{BB962C8B-B14F-4D97-AF65-F5344CB8AC3E}">
        <p14:creationId xmlns:p14="http://schemas.microsoft.com/office/powerpoint/2010/main" val="126928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AS</a:t>
            </a:r>
          </a:p>
          <a:p>
            <a:endParaRPr lang="en-US" dirty="0"/>
          </a:p>
          <a:p>
            <a:r>
              <a:rPr lang="en-US" dirty="0"/>
              <a:t>This slide includes a subset of the aims of the evaluation, for which the findings will be discussed.</a:t>
            </a:r>
          </a:p>
        </p:txBody>
      </p:sp>
      <p:sp>
        <p:nvSpPr>
          <p:cNvPr id="4" name="Slide Number Placeholder 3"/>
          <p:cNvSpPr>
            <a:spLocks noGrp="1"/>
          </p:cNvSpPr>
          <p:nvPr>
            <p:ph type="sldNum" sz="quarter" idx="5"/>
          </p:nvPr>
        </p:nvSpPr>
        <p:spPr/>
        <p:txBody>
          <a:bodyPr/>
          <a:lstStyle/>
          <a:p>
            <a:fld id="{B232B9F3-D70D-4F71-A7EF-ED8464FB2AE1}" type="slidenum">
              <a:rPr lang="en-AU" smtClean="0"/>
              <a:t>8</a:t>
            </a:fld>
            <a:endParaRPr lang="en-AU"/>
          </a:p>
        </p:txBody>
      </p:sp>
    </p:spTree>
    <p:extLst>
      <p:ext uri="{BB962C8B-B14F-4D97-AF65-F5344CB8AC3E}">
        <p14:creationId xmlns:p14="http://schemas.microsoft.com/office/powerpoint/2010/main" val="40059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B232B9F3-D70D-4F71-A7EF-ED8464FB2AE1}" type="slidenum">
              <a:rPr lang="en-AU" smtClean="0"/>
              <a:t>9</a:t>
            </a:fld>
            <a:endParaRPr lang="en-AU"/>
          </a:p>
        </p:txBody>
      </p:sp>
    </p:spTree>
    <p:extLst>
      <p:ext uri="{BB962C8B-B14F-4D97-AF65-F5344CB8AC3E}">
        <p14:creationId xmlns:p14="http://schemas.microsoft.com/office/powerpoint/2010/main" val="102823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B7584-83B4-4335-BF80-86AB62DBE156}"/>
              </a:ext>
            </a:extLst>
          </p:cNvPr>
          <p:cNvSpPr>
            <a:spLocks noGrp="1"/>
          </p:cNvSpPr>
          <p:nvPr>
            <p:ph type="ctrTitle" hasCustomPrompt="1"/>
          </p:nvPr>
        </p:nvSpPr>
        <p:spPr>
          <a:xfrm>
            <a:off x="398281" y="2830407"/>
            <a:ext cx="5918463" cy="794209"/>
          </a:xfrm>
        </p:spPr>
        <p:txBody>
          <a:bodyPr anchor="t">
            <a:normAutofit/>
          </a:bodyPr>
          <a:lstStyle>
            <a:lvl1pPr algn="l">
              <a:defRPr sz="4000" b="1">
                <a:solidFill>
                  <a:schemeClr val="bg1">
                    <a:lumMod val="50000"/>
                  </a:schemeClr>
                </a:solidFill>
                <a:latin typeface="Franklin Gothic Medium Cond" panose="020B0606030402020204" pitchFamily="34" charset="0"/>
              </a:defRPr>
            </a:lvl1pPr>
          </a:lstStyle>
          <a:p>
            <a:r>
              <a:rPr lang="en-AU" dirty="0"/>
              <a:t>Heading 2</a:t>
            </a:r>
          </a:p>
        </p:txBody>
      </p:sp>
      <p:sp>
        <p:nvSpPr>
          <p:cNvPr id="4" name="Title 1">
            <a:extLst>
              <a:ext uri="{FF2B5EF4-FFF2-40B4-BE49-F238E27FC236}">
                <a16:creationId xmlns:a16="http://schemas.microsoft.com/office/drawing/2014/main" xmlns="" id="{57A28F4F-D8E2-432F-B5D5-3B41F8FBCE5A}"/>
              </a:ext>
            </a:extLst>
          </p:cNvPr>
          <p:cNvSpPr txBox="1">
            <a:spLocks/>
          </p:cNvSpPr>
          <p:nvPr/>
        </p:nvSpPr>
        <p:spPr>
          <a:xfrm>
            <a:off x="398281" y="5249664"/>
            <a:ext cx="11395437" cy="5506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1">
                    <a:lumMod val="50000"/>
                  </a:schemeClr>
                </a:solidFill>
                <a:latin typeface="Bell Gothic Std Black" panose="020B0706020202040204" pitchFamily="34" charset="0"/>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AU" sz="2000" b="0" kern="1200" dirty="0">
                <a:solidFill>
                  <a:schemeClr val="bg1">
                    <a:lumMod val="50000"/>
                  </a:schemeClr>
                </a:solidFill>
                <a:latin typeface="Franklin Gothic Medium Cond" panose="020B0606030402020204" pitchFamily="34" charset="0"/>
                <a:ea typeface="+mj-ea"/>
                <a:cs typeface="Arial" panose="020B0604020202020204" pitchFamily="34" charset="0"/>
              </a:rPr>
              <a:t>[Insert names of presentation author, if applicable]</a:t>
            </a:r>
          </a:p>
        </p:txBody>
      </p:sp>
      <p:sp>
        <p:nvSpPr>
          <p:cNvPr id="6" name="Text Placeholder 5">
            <a:extLst>
              <a:ext uri="{FF2B5EF4-FFF2-40B4-BE49-F238E27FC236}">
                <a16:creationId xmlns:a16="http://schemas.microsoft.com/office/drawing/2014/main" xmlns="" id="{92836FAA-DF67-41C2-8288-8FDDD10D3589}"/>
              </a:ext>
            </a:extLst>
          </p:cNvPr>
          <p:cNvSpPr>
            <a:spLocks noGrp="1"/>
          </p:cNvSpPr>
          <p:nvPr>
            <p:ph type="body" sz="quarter" idx="10" hasCustomPrompt="1"/>
          </p:nvPr>
        </p:nvSpPr>
        <p:spPr>
          <a:xfrm>
            <a:off x="388068" y="984176"/>
            <a:ext cx="11395434" cy="1024085"/>
          </a:xfrm>
        </p:spPr>
        <p:txBody>
          <a:bodyPr>
            <a:normAutofit/>
          </a:bodyPr>
          <a:lstStyle>
            <a:lvl1pPr marL="0" indent="0">
              <a:buNone/>
              <a:defRPr sz="6000" b="1">
                <a:solidFill>
                  <a:schemeClr val="tx1">
                    <a:lumMod val="75000"/>
                    <a:lumOff val="25000"/>
                  </a:schemeClr>
                </a:solidFill>
                <a:latin typeface="Franklin Gothic Medium Cond" panose="020B0606030402020204" pitchFamily="34" charset="0"/>
              </a:defRPr>
            </a:lvl1pPr>
          </a:lstStyle>
          <a:p>
            <a:pPr lvl="0"/>
            <a:r>
              <a:rPr lang="en-US" dirty="0"/>
              <a:t>Heading 1</a:t>
            </a:r>
            <a:endParaRPr lang="en-AU" dirty="0"/>
          </a:p>
        </p:txBody>
      </p:sp>
    </p:spTree>
    <p:extLst>
      <p:ext uri="{BB962C8B-B14F-4D97-AF65-F5344CB8AC3E}">
        <p14:creationId xmlns:p14="http://schemas.microsoft.com/office/powerpoint/2010/main" val="357175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A6D74-82E0-413B-A689-0B310D992BD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EBEE4D8B-2600-4F78-B9EE-9556C737E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F9656436-2A9F-4E3C-B30C-EB55E82AA9D1}"/>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5" name="Footer Placeholder 4">
            <a:extLst>
              <a:ext uri="{FF2B5EF4-FFF2-40B4-BE49-F238E27FC236}">
                <a16:creationId xmlns:a16="http://schemas.microsoft.com/office/drawing/2014/main" xmlns="" id="{69170FF9-9E42-45F3-9DBA-4E570142E7D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E4EDB714-2938-4250-BAC3-D63CD38DDE11}"/>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380602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AD642B-C5F9-48E5-A735-94C3D8AD37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3F09B190-8286-4F04-BAE2-5369D4E51A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625C6F0B-3A9C-4CDE-8819-BDADD0C6593F}"/>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5" name="Footer Placeholder 4">
            <a:extLst>
              <a:ext uri="{FF2B5EF4-FFF2-40B4-BE49-F238E27FC236}">
                <a16:creationId xmlns:a16="http://schemas.microsoft.com/office/drawing/2014/main" xmlns="" id="{3FCB11FE-74A7-4C6F-AB08-2185200A00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E235CAE2-46C7-4F32-93AF-92BC85C2C3B4}"/>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294772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7C5A1-1CB1-41E4-B022-39BA188791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333F8D3C-76D3-438B-A094-4006C80C8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78925F36-19E7-4946-8620-6813E24057B1}"/>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5" name="Footer Placeholder 4">
            <a:extLst>
              <a:ext uri="{FF2B5EF4-FFF2-40B4-BE49-F238E27FC236}">
                <a16:creationId xmlns:a16="http://schemas.microsoft.com/office/drawing/2014/main" xmlns="" id="{ADBB0042-5BE9-4705-977F-294B6B4F1B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DDD19EC7-520D-4093-95A1-959AE679E428}"/>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153496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6E7B6-EFCB-4C70-A8E2-A6C21F4DC34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4F183D55-9760-4EEE-83D4-6AEDEB6B9C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B6A83472-D082-4D6C-A0B0-A75D53E9E640}"/>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5" name="Footer Placeholder 4">
            <a:extLst>
              <a:ext uri="{FF2B5EF4-FFF2-40B4-BE49-F238E27FC236}">
                <a16:creationId xmlns:a16="http://schemas.microsoft.com/office/drawing/2014/main" xmlns="" id="{EF80E56E-520B-4C54-89F0-AD6C4BB0DE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E80BD9B1-4C66-442E-92C2-935E883249A5}"/>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147620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7BFE6-ECDF-43C0-958A-28067F6C7223}"/>
              </a:ext>
            </a:extLst>
          </p:cNvPr>
          <p:cNvSpPr>
            <a:spLocks noGrp="1"/>
          </p:cNvSpPr>
          <p:nvPr>
            <p:ph type="title" hasCustomPrompt="1"/>
          </p:nvPr>
        </p:nvSpPr>
        <p:spPr>
          <a:xfrm>
            <a:off x="295835" y="459393"/>
            <a:ext cx="7100047" cy="1325563"/>
          </a:xfrm>
        </p:spPr>
        <p:txBody>
          <a:bodyPr>
            <a:noAutofit/>
          </a:bodyPr>
          <a:lstStyle>
            <a:lvl1pPr algn="ctr" defTabSz="927100">
              <a:defRPr sz="5000" b="1">
                <a:solidFill>
                  <a:srgbClr val="08726D"/>
                </a:solidFill>
                <a:latin typeface="Franklin Gothic Medium Cond" panose="020B0606030402020204" pitchFamily="34" charset="0"/>
              </a:defRPr>
            </a:lvl1pPr>
          </a:lstStyle>
          <a:p>
            <a:r>
              <a:rPr lang="en-US" dirty="0"/>
              <a:t>About Women’s Health West</a:t>
            </a:r>
            <a:endParaRPr lang="en-AU" dirty="0"/>
          </a:p>
        </p:txBody>
      </p:sp>
      <p:sp>
        <p:nvSpPr>
          <p:cNvPr id="7" name="TextBox 6">
            <a:extLst>
              <a:ext uri="{FF2B5EF4-FFF2-40B4-BE49-F238E27FC236}">
                <a16:creationId xmlns:a16="http://schemas.microsoft.com/office/drawing/2014/main" xmlns="" id="{DCDA81F8-6019-48C4-BF4C-FEDE9FA0E6CE}"/>
              </a:ext>
            </a:extLst>
          </p:cNvPr>
          <p:cNvSpPr txBox="1"/>
          <p:nvPr/>
        </p:nvSpPr>
        <p:spPr>
          <a:xfrm>
            <a:off x="295835" y="2033417"/>
            <a:ext cx="7100047" cy="3970318"/>
          </a:xfrm>
          <a:prstGeom prst="rect">
            <a:avLst/>
          </a:prstGeom>
          <a:noFill/>
        </p:spPr>
        <p:txBody>
          <a:bodyPr wrap="square" rtlCol="0">
            <a:spAutoFit/>
          </a:bodyPr>
          <a:lstStyle/>
          <a:p>
            <a:r>
              <a:rPr lang="en-US" sz="1800" b="0" i="0" u="none" strike="noStrike" kern="1200" baseline="0" dirty="0">
                <a:solidFill>
                  <a:schemeClr val="tx1"/>
                </a:solidFill>
                <a:latin typeface="+mn-lt"/>
                <a:ea typeface="+mn-ea"/>
                <a:cs typeface="+mn-cs"/>
              </a:rPr>
              <a:t>Women’s Health West (WHW) is one of Victoria’s only </a:t>
            </a:r>
            <a:r>
              <a:rPr lang="en-US" sz="1800" b="0" i="0" u="none" strike="noStrike" kern="1200" baseline="0" dirty="0" err="1">
                <a:solidFill>
                  <a:schemeClr val="tx1"/>
                </a:solidFill>
                <a:latin typeface="+mn-lt"/>
                <a:ea typeface="+mn-ea"/>
                <a:cs typeface="+mn-cs"/>
              </a:rPr>
              <a:t>organisations</a:t>
            </a:r>
            <a:r>
              <a:rPr lang="en-US" sz="1800" b="0" i="0" u="none" strike="noStrike" kern="1200" baseline="0" dirty="0">
                <a:solidFill>
                  <a:schemeClr val="tx1"/>
                </a:solidFill>
                <a:latin typeface="+mn-lt"/>
                <a:ea typeface="+mn-ea"/>
                <a:cs typeface="+mn-cs"/>
              </a:rPr>
              <a:t> that provides services and programs that encompass the family violence continuum - </a:t>
            </a:r>
            <a:r>
              <a:rPr lang="en-US" sz="1800" b="1" i="0" u="none" strike="noStrike" kern="1200" baseline="0" dirty="0">
                <a:solidFill>
                  <a:schemeClr val="tx1"/>
                </a:solidFill>
                <a:latin typeface="+mn-lt"/>
                <a:ea typeface="+mn-ea"/>
                <a:cs typeface="+mn-cs"/>
              </a:rPr>
              <a:t>from primary prevention, to early intervention and response</a:t>
            </a:r>
            <a:r>
              <a:rPr lang="en-US" sz="1800" b="0" i="0" u="none" strike="noStrike" kern="1200" baseline="0" dirty="0">
                <a:solidFill>
                  <a:schemeClr val="tx1"/>
                </a:solidFill>
                <a:latin typeface="+mn-lt"/>
                <a:ea typeface="+mn-ea"/>
                <a:cs typeface="+mn-cs"/>
              </a:rPr>
              <a:t>. </a:t>
            </a:r>
          </a:p>
          <a:p>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Our work has actively contributed to improving the health, safety and wellbeing of women and their children in the western metropolitan region of Melbourne since 1988. </a:t>
            </a:r>
          </a:p>
          <a:p>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We provide a range of early intervention and response services for women and children who are experiencing family violence. We also run programs that are </a:t>
            </a:r>
            <a:r>
              <a:rPr lang="en-US" sz="1800" b="0" i="0" u="none" strike="noStrike" kern="1200" baseline="0" dirty="0" err="1">
                <a:solidFill>
                  <a:schemeClr val="tx1"/>
                </a:solidFill>
                <a:latin typeface="+mn-lt"/>
                <a:ea typeface="+mn-ea"/>
                <a:cs typeface="+mn-cs"/>
              </a:rPr>
              <a:t>focussed</a:t>
            </a:r>
            <a:r>
              <a:rPr lang="en-US" sz="1800" b="0" i="0" u="none" strike="noStrike" kern="1200" baseline="0" dirty="0">
                <a:solidFill>
                  <a:schemeClr val="tx1"/>
                </a:solidFill>
                <a:latin typeface="+mn-lt"/>
                <a:ea typeface="+mn-ea"/>
                <a:cs typeface="+mn-cs"/>
              </a:rPr>
              <a:t> on promoting positive health and wellbeing among our communities, and reducing inequities that limit the lives of women and girls. </a:t>
            </a:r>
            <a:endParaRPr lang="en-AU" dirty="0"/>
          </a:p>
        </p:txBody>
      </p:sp>
    </p:spTree>
    <p:extLst>
      <p:ext uri="{BB962C8B-B14F-4D97-AF65-F5344CB8AC3E}">
        <p14:creationId xmlns:p14="http://schemas.microsoft.com/office/powerpoint/2010/main" val="386074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DB6CC-A252-4165-BF00-987885D0C5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36DB5582-F553-4079-B72E-665845A98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04AB278-32A7-49A5-B333-CFBC0DA46752}"/>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5" name="Footer Placeholder 4">
            <a:extLst>
              <a:ext uri="{FF2B5EF4-FFF2-40B4-BE49-F238E27FC236}">
                <a16:creationId xmlns:a16="http://schemas.microsoft.com/office/drawing/2014/main" xmlns="" id="{69CD4D80-4546-4B74-BA7B-982F600714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06CFFC5B-3201-46E9-9039-D75733F719AE}"/>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328583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31CFB-BFBB-4AE2-938F-C6FFA752B71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63899F76-0C07-4AB2-ABE9-9437DC57F3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AD6BC3A0-F3F0-4F25-AE6F-D9B1689B8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5AF2F953-7F76-41C6-B194-9E301B6B42C5}"/>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6" name="Footer Placeholder 5">
            <a:extLst>
              <a:ext uri="{FF2B5EF4-FFF2-40B4-BE49-F238E27FC236}">
                <a16:creationId xmlns:a16="http://schemas.microsoft.com/office/drawing/2014/main" xmlns="" id="{A19EFD11-5852-440D-9871-F77EC6673B2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F74A01C1-4C69-4785-86A2-8E27B034872F}"/>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135639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888ED-E665-43AB-B105-66870985E8E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326A0D4A-8595-485E-AEC5-F9A0FD53F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BF61190-3B61-4EB8-808F-2E94307200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BFEFEE74-4674-45A0-8A81-8725A0D88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FB88900-8471-40C0-B33B-53FF295A81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40C92E26-FA53-418A-82C6-C0DCE420A630}"/>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8" name="Footer Placeholder 7">
            <a:extLst>
              <a:ext uri="{FF2B5EF4-FFF2-40B4-BE49-F238E27FC236}">
                <a16:creationId xmlns:a16="http://schemas.microsoft.com/office/drawing/2014/main" xmlns="" id="{88E6E976-BE23-4D26-BDA3-8DC02108D19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5692140A-C808-48DE-B2BF-F51C83B51F36}"/>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376132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56D559-1BDE-4601-903D-BEBE3C6022E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7163E32B-79BF-4C4C-971C-3DFB9E4D1FD5}"/>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4" name="Footer Placeholder 3">
            <a:extLst>
              <a:ext uri="{FF2B5EF4-FFF2-40B4-BE49-F238E27FC236}">
                <a16:creationId xmlns:a16="http://schemas.microsoft.com/office/drawing/2014/main" xmlns="" id="{84CD0210-96FE-4908-A5AB-E63A78A405D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75415544-10E1-4FE2-98A6-C64B545589C1}"/>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368558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C1FC5F-D25B-4D8B-BBDE-57E53F9AF6C0}"/>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3" name="Footer Placeholder 2">
            <a:extLst>
              <a:ext uri="{FF2B5EF4-FFF2-40B4-BE49-F238E27FC236}">
                <a16:creationId xmlns:a16="http://schemas.microsoft.com/office/drawing/2014/main" xmlns="" id="{24128DA9-7C09-4A5F-BB3C-4AAF5CC10E2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746F3069-C2CF-4AE9-A5A7-A037D376AAAB}"/>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146237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A6BC6-ED70-4040-AC50-D6725B08C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7143D34F-DC26-4FE6-B4AD-583CDEA7F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668298BF-0216-455C-9766-E49C2C4B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3B42F07-DBB2-4C00-90B0-33FA0BA068CB}"/>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6" name="Footer Placeholder 5">
            <a:extLst>
              <a:ext uri="{FF2B5EF4-FFF2-40B4-BE49-F238E27FC236}">
                <a16:creationId xmlns:a16="http://schemas.microsoft.com/office/drawing/2014/main" xmlns="" id="{4F6C5106-070F-4678-850A-D1C45AE138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ED238056-27EF-4014-B5A0-690B419C38BB}"/>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147264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960C2-D0E4-466D-BA37-6F5C4A2A2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3444255D-AC1E-4CFA-B919-6BF2DA996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xmlns="" id="{AECA09A0-0645-4A9A-A7FD-406F4B7B1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30154A-F992-4437-BD85-62A3742B7897}"/>
              </a:ext>
            </a:extLst>
          </p:cNvPr>
          <p:cNvSpPr>
            <a:spLocks noGrp="1"/>
          </p:cNvSpPr>
          <p:nvPr>
            <p:ph type="dt" sz="half" idx="10"/>
          </p:nvPr>
        </p:nvSpPr>
        <p:spPr/>
        <p:txBody>
          <a:bodyPr/>
          <a:lstStyle/>
          <a:p>
            <a:fld id="{EC7B87A0-3C92-4ABA-8DAC-0E6398EBA945}" type="datetimeFigureOut">
              <a:rPr lang="en-AU" smtClean="0"/>
              <a:t>17/10/19</a:t>
            </a:fld>
            <a:endParaRPr lang="en-AU"/>
          </a:p>
        </p:txBody>
      </p:sp>
      <p:sp>
        <p:nvSpPr>
          <p:cNvPr id="6" name="Footer Placeholder 5">
            <a:extLst>
              <a:ext uri="{FF2B5EF4-FFF2-40B4-BE49-F238E27FC236}">
                <a16:creationId xmlns:a16="http://schemas.microsoft.com/office/drawing/2014/main" xmlns="" id="{16B6CC71-1DB2-40F6-BE53-187BCFAE3B1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F4E91A1C-B28D-443C-8E78-EADF46B96696}"/>
              </a:ext>
            </a:extLst>
          </p:cNvPr>
          <p:cNvSpPr>
            <a:spLocks noGrp="1"/>
          </p:cNvSpPr>
          <p:nvPr>
            <p:ph type="sldNum" sz="quarter" idx="12"/>
          </p:nvPr>
        </p:nvSpPr>
        <p:spPr/>
        <p:txBody>
          <a:bodyPr/>
          <a:lstStyle/>
          <a:p>
            <a:fld id="{7588BA29-F03E-427F-A8C9-724096959D28}" type="slidenum">
              <a:rPr lang="en-AU" smtClean="0"/>
              <a:t>‹#›</a:t>
            </a:fld>
            <a:endParaRPr lang="en-AU"/>
          </a:p>
        </p:txBody>
      </p:sp>
    </p:spTree>
    <p:extLst>
      <p:ext uri="{BB962C8B-B14F-4D97-AF65-F5344CB8AC3E}">
        <p14:creationId xmlns:p14="http://schemas.microsoft.com/office/powerpoint/2010/main" val="1820077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64BB74-6071-4021-B0D3-91832F527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D0C96B1D-D0AA-4794-9140-E9E7E7041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xmlns="" id="{B7F551A0-3B8D-4EC4-BCBC-149634094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B87A0-3C92-4ABA-8DAC-0E6398EBA945}" type="datetimeFigureOut">
              <a:rPr lang="en-AU" smtClean="0"/>
              <a:t>17/10/19</a:t>
            </a:fld>
            <a:endParaRPr lang="en-AU"/>
          </a:p>
        </p:txBody>
      </p:sp>
      <p:sp>
        <p:nvSpPr>
          <p:cNvPr id="5" name="Footer Placeholder 4">
            <a:extLst>
              <a:ext uri="{FF2B5EF4-FFF2-40B4-BE49-F238E27FC236}">
                <a16:creationId xmlns:a16="http://schemas.microsoft.com/office/drawing/2014/main" xmlns="" id="{1F49DC8F-C2A8-408F-9787-E47E7F0D8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5D8304C4-D458-4048-B2DF-34EE5A015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8BA29-F03E-427F-A8C9-724096959D28}" type="slidenum">
              <a:rPr lang="en-AU" smtClean="0"/>
              <a:t>‹#›</a:t>
            </a:fld>
            <a:endParaRPr lang="en-AU"/>
          </a:p>
        </p:txBody>
      </p:sp>
    </p:spTree>
    <p:extLst>
      <p:ext uri="{BB962C8B-B14F-4D97-AF65-F5344CB8AC3E}">
        <p14:creationId xmlns:p14="http://schemas.microsoft.com/office/powerpoint/2010/main" val="3395574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image" Target="../media/image6.png"/><Relationship Id="rId7" Type="http://schemas.openxmlformats.org/officeDocument/2006/relationships/image" Target="cid:image002.png@01D5149F.471FF550" TargetMode="External"/><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emf"/><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66CF2-046F-4CEF-8EE9-D2EDAAA9C63A}"/>
              </a:ext>
            </a:extLst>
          </p:cNvPr>
          <p:cNvSpPr>
            <a:spLocks noGrp="1"/>
          </p:cNvSpPr>
          <p:nvPr>
            <p:ph type="ctrTitle"/>
          </p:nvPr>
        </p:nvSpPr>
        <p:spPr>
          <a:xfrm>
            <a:off x="146722" y="1130289"/>
            <a:ext cx="8230796" cy="2298711"/>
          </a:xfrm>
        </p:spPr>
        <p:txBody>
          <a:bodyPr anchor="t" anchorCtr="0">
            <a:noAutofit/>
          </a:bodyPr>
          <a:lstStyle/>
          <a:p>
            <a:pPr algn="l"/>
            <a:r>
              <a:rPr lang="en-US" sz="5500" dirty="0">
                <a:solidFill>
                  <a:srgbClr val="135D59"/>
                </a:solidFill>
                <a:latin typeface="Bell Gothic Std Black" panose="020B0706020202040204" pitchFamily="34" charset="0"/>
              </a:rPr>
              <a:t>Keeping Safe Together</a:t>
            </a:r>
            <a:br>
              <a:rPr lang="en-US" sz="5500" dirty="0">
                <a:solidFill>
                  <a:srgbClr val="135D59"/>
                </a:solidFill>
                <a:latin typeface="Bell Gothic Std Black" panose="020B0706020202040204" pitchFamily="34" charset="0"/>
              </a:rPr>
            </a:br>
            <a:r>
              <a:rPr lang="en-US" sz="5500" dirty="0">
                <a:solidFill>
                  <a:srgbClr val="135D59"/>
                </a:solidFill>
                <a:latin typeface="Bell Gothic Std Black" panose="020B0706020202040204" pitchFamily="34" charset="0"/>
              </a:rPr>
              <a:t>Program evaluation findings</a:t>
            </a:r>
            <a:endParaRPr lang="en-AU" sz="5500" dirty="0">
              <a:solidFill>
                <a:srgbClr val="135D59"/>
              </a:solidFill>
              <a:latin typeface="Bell Gothic Std Black" panose="020B0706020202040204" pitchFamily="34" charset="0"/>
            </a:endParaRPr>
          </a:p>
        </p:txBody>
      </p:sp>
      <p:sp>
        <p:nvSpPr>
          <p:cNvPr id="3" name="Subtitle 2">
            <a:extLst>
              <a:ext uri="{FF2B5EF4-FFF2-40B4-BE49-F238E27FC236}">
                <a16:creationId xmlns:a16="http://schemas.microsoft.com/office/drawing/2014/main" xmlns="" id="{84B2E8FF-DC73-4897-B7DF-925CFBEF7173}"/>
              </a:ext>
            </a:extLst>
          </p:cNvPr>
          <p:cNvSpPr>
            <a:spLocks noGrp="1"/>
          </p:cNvSpPr>
          <p:nvPr>
            <p:ph type="subTitle" idx="1"/>
          </p:nvPr>
        </p:nvSpPr>
        <p:spPr>
          <a:xfrm>
            <a:off x="5649362" y="4762123"/>
            <a:ext cx="6275353" cy="926138"/>
          </a:xfrm>
        </p:spPr>
        <p:txBody>
          <a:bodyPr>
            <a:normAutofit/>
          </a:bodyPr>
          <a:lstStyle/>
          <a:p>
            <a:pPr algn="r"/>
            <a:r>
              <a:rPr lang="en-AU" sz="2000" dirty="0">
                <a:solidFill>
                  <a:srgbClr val="135D59"/>
                </a:solidFill>
                <a:latin typeface="Bell Gothic Std Black" panose="020B0706020202040204" pitchFamily="34" charset="0"/>
              </a:rPr>
              <a:t>Patrizia Favorito, Women’s Health West</a:t>
            </a:r>
          </a:p>
          <a:p>
            <a:pPr algn="r"/>
            <a:r>
              <a:rPr lang="en-AU" sz="2000" dirty="0">
                <a:solidFill>
                  <a:srgbClr val="135D59"/>
                </a:solidFill>
                <a:latin typeface="Bell Gothic Std Black" panose="020B0706020202040204" pitchFamily="34" charset="0"/>
              </a:rPr>
              <a:t>Anneliese Spiteri-Staines, University of Melbourne </a:t>
            </a:r>
          </a:p>
        </p:txBody>
      </p:sp>
      <p:pic>
        <p:nvPicPr>
          <p:cNvPr id="5" name="Picture 4">
            <a:extLst>
              <a:ext uri="{FF2B5EF4-FFF2-40B4-BE49-F238E27FC236}">
                <a16:creationId xmlns:a16="http://schemas.microsoft.com/office/drawing/2014/main" xmlns="" id="{D8E7A4DD-3C5F-473E-854C-AFBBE9E43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4849" y="6229390"/>
            <a:ext cx="3019865" cy="405627"/>
          </a:xfrm>
          <a:prstGeom prst="rect">
            <a:avLst/>
          </a:prstGeom>
        </p:spPr>
      </p:pic>
      <p:pic>
        <p:nvPicPr>
          <p:cNvPr id="6" name="Picture 5">
            <a:extLst>
              <a:ext uri="{FF2B5EF4-FFF2-40B4-BE49-F238E27FC236}">
                <a16:creationId xmlns:a16="http://schemas.microsoft.com/office/drawing/2014/main" xmlns="" id="{6EEDA697-5B8B-4ED0-97C3-8BBA832DE21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623" y="5495707"/>
            <a:ext cx="1257300" cy="1257300"/>
          </a:xfrm>
          <a:prstGeom prst="rect">
            <a:avLst/>
          </a:prstGeom>
          <a:noFill/>
          <a:ln>
            <a:noFill/>
          </a:ln>
        </p:spPr>
      </p:pic>
      <p:pic>
        <p:nvPicPr>
          <p:cNvPr id="7" name="Picture 6" descr="cid:image002.png@01D5149F.471FF550">
            <a:extLst>
              <a:ext uri="{FF2B5EF4-FFF2-40B4-BE49-F238E27FC236}">
                <a16:creationId xmlns:a16="http://schemas.microsoft.com/office/drawing/2014/main" xmlns="" id="{C90EFFA7-C987-48E4-87BD-3EDF0F56A9B2}"/>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795504" y="5798542"/>
            <a:ext cx="2215515" cy="861695"/>
          </a:xfrm>
          <a:prstGeom prst="rect">
            <a:avLst/>
          </a:prstGeom>
          <a:noFill/>
          <a:ln>
            <a:noFill/>
          </a:ln>
        </p:spPr>
      </p:pic>
    </p:spTree>
    <p:extLst>
      <p:ext uri="{BB962C8B-B14F-4D97-AF65-F5344CB8AC3E}">
        <p14:creationId xmlns:p14="http://schemas.microsoft.com/office/powerpoint/2010/main" val="27517359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84B51-A70F-4CCF-8540-65E7AFC1E10B}"/>
              </a:ext>
            </a:extLst>
          </p:cNvPr>
          <p:cNvSpPr>
            <a:spLocks noGrp="1"/>
          </p:cNvSpPr>
          <p:nvPr>
            <p:ph type="title"/>
          </p:nvPr>
        </p:nvSpPr>
        <p:spPr>
          <a:xfrm>
            <a:off x="4960034" y="133644"/>
            <a:ext cx="6884963" cy="1325563"/>
          </a:xfrm>
        </p:spPr>
        <p:txBody>
          <a:bodyPr>
            <a:normAutofit/>
          </a:bodyPr>
          <a:lstStyle/>
          <a:p>
            <a:r>
              <a:rPr lang="en-AU" sz="5500" dirty="0">
                <a:solidFill>
                  <a:srgbClr val="135D59"/>
                </a:solidFill>
                <a:latin typeface="Bell Gothic Std Black" panose="020B0706020202040204" pitchFamily="34" charset="0"/>
              </a:rPr>
              <a:t>Demographic data </a:t>
            </a:r>
          </a:p>
        </p:txBody>
      </p:sp>
      <p:sp>
        <p:nvSpPr>
          <p:cNvPr id="3" name="Content Placeholder 2">
            <a:extLst>
              <a:ext uri="{FF2B5EF4-FFF2-40B4-BE49-F238E27FC236}">
                <a16:creationId xmlns:a16="http://schemas.microsoft.com/office/drawing/2014/main" xmlns="" id="{C8330250-E83C-43DA-B620-2B1283D7D42F}"/>
              </a:ext>
            </a:extLst>
          </p:cNvPr>
          <p:cNvSpPr>
            <a:spLocks noGrp="1"/>
          </p:cNvSpPr>
          <p:nvPr>
            <p:ph idx="1"/>
          </p:nvPr>
        </p:nvSpPr>
        <p:spPr>
          <a:xfrm>
            <a:off x="4960034" y="1459207"/>
            <a:ext cx="6997504" cy="5306695"/>
          </a:xfrm>
        </p:spPr>
        <p:txBody>
          <a:bodyPr>
            <a:normAutofit/>
          </a:bodyPr>
          <a:lstStyle/>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Since the program started and data collection finished, 77 families had participated in KST. </a:t>
            </a:r>
          </a:p>
          <a:p>
            <a:pPr lvl="1">
              <a:lnSpc>
                <a:spcPct val="110000"/>
              </a:lnSpc>
              <a:spcAft>
                <a:spcPts val="1200"/>
              </a:spcAft>
              <a:buClr>
                <a:srgbClr val="1E968F"/>
              </a:buClr>
            </a:pPr>
            <a:r>
              <a:rPr lang="en-AU" sz="2100" dirty="0">
                <a:latin typeface="Arial" panose="020B0604020202020204" pitchFamily="34" charset="0"/>
                <a:cs typeface="Arial" panose="020B0604020202020204" pitchFamily="34" charset="0"/>
              </a:rPr>
              <a:t>34 children between 9 months and 19 years</a:t>
            </a:r>
          </a:p>
          <a:p>
            <a:pPr lvl="1">
              <a:lnSpc>
                <a:spcPct val="110000"/>
              </a:lnSpc>
              <a:spcAft>
                <a:spcPts val="1200"/>
              </a:spcAft>
              <a:buClr>
                <a:srgbClr val="1E968F"/>
              </a:buClr>
            </a:pPr>
            <a:r>
              <a:rPr lang="en-AU" sz="2100" dirty="0">
                <a:latin typeface="Arial" panose="020B0604020202020204" pitchFamily="34" charset="0"/>
                <a:cs typeface="Arial" panose="020B0604020202020204" pitchFamily="34" charset="0"/>
              </a:rPr>
              <a:t>36 women between 23 and 55 years</a:t>
            </a:r>
          </a:p>
          <a:p>
            <a:pPr lvl="1">
              <a:lnSpc>
                <a:spcPct val="110000"/>
              </a:lnSpc>
              <a:spcAft>
                <a:spcPts val="1200"/>
              </a:spcAft>
              <a:buClr>
                <a:srgbClr val="1E968F"/>
              </a:buClr>
            </a:pPr>
            <a:r>
              <a:rPr lang="en-AU" sz="2100" dirty="0">
                <a:latin typeface="Arial" panose="020B0604020202020204" pitchFamily="34" charset="0"/>
                <a:cs typeface="Arial" panose="020B0604020202020204" pitchFamily="34" charset="0"/>
              </a:rPr>
              <a:t>22 men between 27 and 50 years</a:t>
            </a:r>
          </a:p>
        </p:txBody>
      </p:sp>
    </p:spTree>
    <p:extLst>
      <p:ext uri="{BB962C8B-B14F-4D97-AF65-F5344CB8AC3E}">
        <p14:creationId xmlns:p14="http://schemas.microsoft.com/office/powerpoint/2010/main" val="10674613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84B51-A70F-4CCF-8540-65E7AFC1E10B}"/>
              </a:ext>
            </a:extLst>
          </p:cNvPr>
          <p:cNvSpPr>
            <a:spLocks noGrp="1"/>
          </p:cNvSpPr>
          <p:nvPr>
            <p:ph type="title"/>
          </p:nvPr>
        </p:nvSpPr>
        <p:spPr>
          <a:xfrm>
            <a:off x="4970443" y="133644"/>
            <a:ext cx="6884963" cy="1325563"/>
          </a:xfrm>
        </p:spPr>
        <p:txBody>
          <a:bodyPr>
            <a:normAutofit/>
          </a:bodyPr>
          <a:lstStyle/>
          <a:p>
            <a:r>
              <a:rPr lang="en-AU" sz="5500" dirty="0">
                <a:solidFill>
                  <a:srgbClr val="135D59"/>
                </a:solidFill>
                <a:latin typeface="Bell Gothic Std Black" panose="020B0706020202040204" pitchFamily="34" charset="0"/>
              </a:rPr>
              <a:t>Demographic data </a:t>
            </a:r>
          </a:p>
        </p:txBody>
      </p:sp>
      <p:sp>
        <p:nvSpPr>
          <p:cNvPr id="3" name="Content Placeholder 2">
            <a:extLst>
              <a:ext uri="{FF2B5EF4-FFF2-40B4-BE49-F238E27FC236}">
                <a16:creationId xmlns:a16="http://schemas.microsoft.com/office/drawing/2014/main" xmlns="" id="{C8330250-E83C-43DA-B620-2B1283D7D42F}"/>
              </a:ext>
            </a:extLst>
          </p:cNvPr>
          <p:cNvSpPr>
            <a:spLocks noGrp="1"/>
          </p:cNvSpPr>
          <p:nvPr>
            <p:ph idx="1"/>
          </p:nvPr>
        </p:nvSpPr>
        <p:spPr>
          <a:xfrm>
            <a:off x="4960034" y="1459207"/>
            <a:ext cx="6997504" cy="5306695"/>
          </a:xfrm>
        </p:spPr>
        <p:txBody>
          <a:bodyPr>
            <a:normAutofit/>
          </a:bodyPr>
          <a:lstStyle/>
          <a:p>
            <a:pPr>
              <a:lnSpc>
                <a:spcPct val="110000"/>
              </a:lnSpc>
              <a:spcAft>
                <a:spcPts val="1200"/>
              </a:spcAft>
              <a:buClr>
                <a:srgbClr val="1E968F"/>
              </a:buClr>
            </a:pPr>
            <a:r>
              <a:rPr lang="en-AU" sz="2500" i="1" dirty="0">
                <a:solidFill>
                  <a:srgbClr val="135D59"/>
                </a:solidFill>
                <a:latin typeface="HelveticaNeueLT Std Med" panose="020B0604020202020204" pitchFamily="34" charset="0"/>
              </a:rPr>
              <a:t>Interviewed in this evaluation</a:t>
            </a:r>
          </a:p>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8 children (7-15 years)</a:t>
            </a:r>
          </a:p>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8 men </a:t>
            </a:r>
          </a:p>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8 women – 6 still in relationships with their abusive partner</a:t>
            </a:r>
          </a:p>
        </p:txBody>
      </p:sp>
    </p:spTree>
    <p:extLst>
      <p:ext uri="{BB962C8B-B14F-4D97-AF65-F5344CB8AC3E}">
        <p14:creationId xmlns:p14="http://schemas.microsoft.com/office/powerpoint/2010/main" val="33519607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33962-287F-490C-8283-90E8512B908D}"/>
              </a:ext>
            </a:extLst>
          </p:cNvPr>
          <p:cNvSpPr>
            <a:spLocks noGrp="1"/>
          </p:cNvSpPr>
          <p:nvPr>
            <p:ph type="title"/>
          </p:nvPr>
        </p:nvSpPr>
        <p:spPr>
          <a:xfrm>
            <a:off x="177018" y="224448"/>
            <a:ext cx="10556631" cy="1325563"/>
          </a:xfrm>
        </p:spPr>
        <p:txBody>
          <a:bodyPr>
            <a:normAutofit/>
          </a:bodyPr>
          <a:lstStyle/>
          <a:p>
            <a:pPr algn="ctr"/>
            <a:r>
              <a:rPr lang="en-AU" sz="5500" dirty="0">
                <a:solidFill>
                  <a:srgbClr val="135D59"/>
                </a:solidFill>
                <a:latin typeface="Bell Gothic Std Black" panose="020B0706020202040204" pitchFamily="34" charset="0"/>
              </a:rPr>
              <a:t>Women’s voices</a:t>
            </a:r>
          </a:p>
        </p:txBody>
      </p:sp>
      <p:sp>
        <p:nvSpPr>
          <p:cNvPr id="4" name="Content Placeholder 2">
            <a:extLst>
              <a:ext uri="{FF2B5EF4-FFF2-40B4-BE49-F238E27FC236}">
                <a16:creationId xmlns:a16="http://schemas.microsoft.com/office/drawing/2014/main" xmlns="" id="{FCB8A17A-AC11-47AA-A15D-5141391FDE05}"/>
              </a:ext>
            </a:extLst>
          </p:cNvPr>
          <p:cNvSpPr>
            <a:spLocks noGrp="1"/>
          </p:cNvSpPr>
          <p:nvPr>
            <p:ph idx="1"/>
          </p:nvPr>
        </p:nvSpPr>
        <p:spPr>
          <a:xfrm>
            <a:off x="596464" y="1326857"/>
            <a:ext cx="10999071" cy="5306695"/>
          </a:xfrm>
        </p:spPr>
        <p:txBody>
          <a:bodyPr>
            <a:normAutofit/>
          </a:bodyPr>
          <a:lstStyle/>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Increased domestic violence literacy/validation</a:t>
            </a:r>
          </a:p>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Empowered to make decisions</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“[I can now] honour my own experiences rather than forgive things that are unforgivable. Reclaim control and power using language.” (ID W4)</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“Stopped blaming myself for what he is doing.” (ID W1)</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“I feel more able to tell [him] what is acceptable behaviour…Also prepared to leave him and  knowing this has impacted on his behaviour.” (ID W1)</a:t>
            </a:r>
          </a:p>
        </p:txBody>
      </p:sp>
    </p:spTree>
    <p:extLst>
      <p:ext uri="{BB962C8B-B14F-4D97-AF65-F5344CB8AC3E}">
        <p14:creationId xmlns:p14="http://schemas.microsoft.com/office/powerpoint/2010/main" val="35353585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33962-287F-490C-8283-90E8512B908D}"/>
              </a:ext>
            </a:extLst>
          </p:cNvPr>
          <p:cNvSpPr>
            <a:spLocks noGrp="1"/>
          </p:cNvSpPr>
          <p:nvPr>
            <p:ph type="title"/>
          </p:nvPr>
        </p:nvSpPr>
        <p:spPr>
          <a:xfrm>
            <a:off x="177018" y="224448"/>
            <a:ext cx="10556631" cy="1325563"/>
          </a:xfrm>
        </p:spPr>
        <p:txBody>
          <a:bodyPr>
            <a:normAutofit/>
          </a:bodyPr>
          <a:lstStyle/>
          <a:p>
            <a:pPr algn="ctr"/>
            <a:r>
              <a:rPr lang="en-AU" sz="5500" dirty="0">
                <a:solidFill>
                  <a:srgbClr val="135D59"/>
                </a:solidFill>
                <a:latin typeface="Bell Gothic Std Black" panose="020B0706020202040204" pitchFamily="34" charset="0"/>
              </a:rPr>
              <a:t>Women’s voices</a:t>
            </a:r>
          </a:p>
        </p:txBody>
      </p:sp>
      <p:sp>
        <p:nvSpPr>
          <p:cNvPr id="4" name="Content Placeholder 2">
            <a:extLst>
              <a:ext uri="{FF2B5EF4-FFF2-40B4-BE49-F238E27FC236}">
                <a16:creationId xmlns:a16="http://schemas.microsoft.com/office/drawing/2014/main" xmlns="" id="{FCB8A17A-AC11-47AA-A15D-5141391FDE05}"/>
              </a:ext>
            </a:extLst>
          </p:cNvPr>
          <p:cNvSpPr>
            <a:spLocks noGrp="1"/>
          </p:cNvSpPr>
          <p:nvPr>
            <p:ph idx="1"/>
          </p:nvPr>
        </p:nvSpPr>
        <p:spPr>
          <a:xfrm>
            <a:off x="1015911" y="1447777"/>
            <a:ext cx="10999071" cy="5306695"/>
          </a:xfrm>
        </p:spPr>
        <p:txBody>
          <a:bodyPr>
            <a:normAutofit/>
          </a:bodyPr>
          <a:lstStyle/>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Most women identified a change in their ex/partner</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“No finger pointing…If there had </a:t>
            </a:r>
            <a:r>
              <a:rPr lang="en-AU" sz="2500" i="1" dirty="0" smtClean="0">
                <a:latin typeface="Arial" panose="020B0604020202020204" pitchFamily="34" charset="0"/>
                <a:cs typeface="Arial" panose="020B0604020202020204" pitchFamily="34" charset="0"/>
              </a:rPr>
              <a:t>been </a:t>
            </a:r>
            <a:r>
              <a:rPr lang="en-AU" sz="2500" i="1" dirty="0">
                <a:latin typeface="Arial" panose="020B0604020202020204" pitchFamily="34" charset="0"/>
                <a:cs typeface="Arial" panose="020B0604020202020204" pitchFamily="34" charset="0"/>
              </a:rPr>
              <a:t>blaming [he would have] a knee jerk reaction rather than allow a space to be educated. [He] had not realised he was violent and he was supported in learning about his behaviour without finger pointing”. (ID W4)</a:t>
            </a:r>
          </a:p>
        </p:txBody>
      </p:sp>
      <p:pic>
        <p:nvPicPr>
          <p:cNvPr id="1026" name="Picture 2" descr="https://uc717ddfa46d1c90738447e4f397.previews.dropboxusercontent.com/p/thumb/AAmszXFnlfyOfIR5FlbsirEvGt9GxxWBK_zkmQ6ReQrToryNO9VM7LqQtvzt6tS7ITNxF9cCPu_I9tRTvzbK-lOgkXRxheXWEoAVycUj67K6Ej68V6glRxmCLMTm80VtIN_8HN2MI3FgChwfDlUV4P7Fc94LHc_tbmfHXOzxYizbtNdPzJkVjl4MOkbgl2xGtakE7kp87wNYpGFVF54wCtomTG07I4jWhZi9y2VTaxBkH5gVfxAd6CnfkehRAfZFZBbwXnRLpGEogOXmErGgeWCZSxp2Cr42KUJQGi6a_8dBjeZgCsNI-8ojS4enz65TiZGrXZ7IAh-XjfffkudWXBQ_eGeGONii4nJoNl_I64uJS3xs1WkfplKdug0FS84aKrz2Sn-QDvddHhdTPrXWEvAEOTfuAOj8kw6ONCAHzUAnPdvDO1_qFqwTl9qS3JOhmdvFfG0FdZkYiQ_nqRQhnAG456tHgfYQvlRCYxfhfc7_Ig/p.jpeg?fv_content=true&amp;size_mode=5">
            <a:extLst>
              <a:ext uri="{FF2B5EF4-FFF2-40B4-BE49-F238E27FC236}">
                <a16:creationId xmlns:a16="http://schemas.microsoft.com/office/drawing/2014/main" xmlns="" id="{0C4E0557-BF6A-4AC2-A795-EDDBC65E3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928" y="4022711"/>
            <a:ext cx="4001227" cy="267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77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33962-287F-490C-8283-90E8512B908D}"/>
              </a:ext>
            </a:extLst>
          </p:cNvPr>
          <p:cNvSpPr>
            <a:spLocks noGrp="1"/>
          </p:cNvSpPr>
          <p:nvPr>
            <p:ph type="title"/>
          </p:nvPr>
        </p:nvSpPr>
        <p:spPr>
          <a:xfrm>
            <a:off x="177018" y="224448"/>
            <a:ext cx="10556631" cy="1325563"/>
          </a:xfrm>
        </p:spPr>
        <p:txBody>
          <a:bodyPr>
            <a:normAutofit/>
          </a:bodyPr>
          <a:lstStyle/>
          <a:p>
            <a:pPr algn="ctr"/>
            <a:r>
              <a:rPr lang="en-AU" sz="5500" dirty="0">
                <a:solidFill>
                  <a:srgbClr val="135D59"/>
                </a:solidFill>
                <a:latin typeface="Bell Gothic Std Black" panose="020B0706020202040204" pitchFamily="34" charset="0"/>
              </a:rPr>
              <a:t>Women’s voices</a:t>
            </a:r>
          </a:p>
        </p:txBody>
      </p:sp>
      <p:sp>
        <p:nvSpPr>
          <p:cNvPr id="4" name="Content Placeholder 2">
            <a:extLst>
              <a:ext uri="{FF2B5EF4-FFF2-40B4-BE49-F238E27FC236}">
                <a16:creationId xmlns:a16="http://schemas.microsoft.com/office/drawing/2014/main" xmlns="" id="{FCB8A17A-AC11-47AA-A15D-5141391FDE05}"/>
              </a:ext>
            </a:extLst>
          </p:cNvPr>
          <p:cNvSpPr>
            <a:spLocks noGrp="1"/>
          </p:cNvSpPr>
          <p:nvPr>
            <p:ph idx="1"/>
          </p:nvPr>
        </p:nvSpPr>
        <p:spPr>
          <a:xfrm>
            <a:off x="958467" y="1459207"/>
            <a:ext cx="10999071" cy="5306695"/>
          </a:xfrm>
        </p:spPr>
        <p:txBody>
          <a:bodyPr>
            <a:normAutofit/>
          </a:bodyPr>
          <a:lstStyle/>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The all of family approach was very important to women</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“The name of the program is important—like with Safe Steps you are thinking about the steps to safety, but with KST you will come along because of the family.” (ID W8)</a:t>
            </a:r>
          </a:p>
        </p:txBody>
      </p:sp>
      <p:pic>
        <p:nvPicPr>
          <p:cNvPr id="5" name="Picture 2" descr="15 MCM_LOA_2013_151.tif">
            <a:extLst>
              <a:ext uri="{FF2B5EF4-FFF2-40B4-BE49-F238E27FC236}">
                <a16:creationId xmlns:a16="http://schemas.microsoft.com/office/drawing/2014/main" xmlns="" id="{71197836-294E-42E2-AF26-0934CC367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1238" y="3538812"/>
            <a:ext cx="3084107" cy="308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40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33962-287F-490C-8283-90E8512B908D}"/>
              </a:ext>
            </a:extLst>
          </p:cNvPr>
          <p:cNvSpPr>
            <a:spLocks noGrp="1"/>
          </p:cNvSpPr>
          <p:nvPr>
            <p:ph type="title"/>
          </p:nvPr>
        </p:nvSpPr>
        <p:spPr>
          <a:xfrm>
            <a:off x="177018" y="224448"/>
            <a:ext cx="10556631" cy="1325563"/>
          </a:xfrm>
        </p:spPr>
        <p:txBody>
          <a:bodyPr>
            <a:normAutofit/>
          </a:bodyPr>
          <a:lstStyle/>
          <a:p>
            <a:pPr algn="ctr"/>
            <a:r>
              <a:rPr lang="en-AU" sz="5500" dirty="0">
                <a:solidFill>
                  <a:srgbClr val="135D59"/>
                </a:solidFill>
                <a:latin typeface="Bell Gothic Std Black" panose="020B0706020202040204" pitchFamily="34" charset="0"/>
              </a:rPr>
              <a:t>Men’s voices</a:t>
            </a:r>
          </a:p>
        </p:txBody>
      </p:sp>
      <p:sp>
        <p:nvSpPr>
          <p:cNvPr id="4" name="Content Placeholder 2">
            <a:extLst>
              <a:ext uri="{FF2B5EF4-FFF2-40B4-BE49-F238E27FC236}">
                <a16:creationId xmlns:a16="http://schemas.microsoft.com/office/drawing/2014/main" xmlns="" id="{FCB8A17A-AC11-47AA-A15D-5141391FDE05}"/>
              </a:ext>
            </a:extLst>
          </p:cNvPr>
          <p:cNvSpPr>
            <a:spLocks noGrp="1"/>
          </p:cNvSpPr>
          <p:nvPr>
            <p:ph idx="1"/>
          </p:nvPr>
        </p:nvSpPr>
        <p:spPr>
          <a:xfrm>
            <a:off x="525781" y="1234441"/>
            <a:ext cx="11431758" cy="5531462"/>
          </a:xfrm>
        </p:spPr>
        <p:txBody>
          <a:bodyPr>
            <a:normAutofit/>
          </a:bodyPr>
          <a:lstStyle/>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Appreciation for the whole of family approach</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“Added benefit of whole family. It’s convenient, affordable, greater scope than individual counsellor.” (ID M4)</a:t>
            </a:r>
          </a:p>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Need for rapport building</a:t>
            </a:r>
          </a:p>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Most recognised that their behaviour could be improved. </a:t>
            </a:r>
          </a:p>
          <a:p>
            <a:pPr marL="457200" lvl="1" indent="0" algn="ctr">
              <a:lnSpc>
                <a:spcPct val="110000"/>
              </a:lnSpc>
              <a:spcAft>
                <a:spcPts val="1200"/>
              </a:spcAft>
              <a:buClr>
                <a:srgbClr val="1E968F"/>
              </a:buClr>
              <a:buNone/>
            </a:pPr>
            <a:r>
              <a:rPr lang="en-AU" sz="2100" i="1" dirty="0">
                <a:latin typeface="Arial" panose="020B0604020202020204" pitchFamily="34" charset="0"/>
                <a:cs typeface="Arial" panose="020B0604020202020204" pitchFamily="34" charset="0"/>
              </a:rPr>
              <a:t>“</a:t>
            </a:r>
            <a:r>
              <a:rPr lang="en-AU" sz="2500" i="1" dirty="0">
                <a:latin typeface="Arial" panose="020B0604020202020204" pitchFamily="34" charset="0"/>
                <a:cs typeface="Arial" panose="020B0604020202020204" pitchFamily="34" charset="0"/>
              </a:rPr>
              <a:t>Good [stuff] comes out of program. If not for that, I would have breached the [intervention] order…” (ID M3)</a:t>
            </a:r>
          </a:p>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These interviews highlighted the need for flexible, extended programs</a:t>
            </a:r>
          </a:p>
        </p:txBody>
      </p:sp>
    </p:spTree>
    <p:extLst>
      <p:ext uri="{BB962C8B-B14F-4D97-AF65-F5344CB8AC3E}">
        <p14:creationId xmlns:p14="http://schemas.microsoft.com/office/powerpoint/2010/main" val="19884124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33962-287F-490C-8283-90E8512B908D}"/>
              </a:ext>
            </a:extLst>
          </p:cNvPr>
          <p:cNvSpPr>
            <a:spLocks noGrp="1"/>
          </p:cNvSpPr>
          <p:nvPr>
            <p:ph type="title"/>
          </p:nvPr>
        </p:nvSpPr>
        <p:spPr>
          <a:xfrm>
            <a:off x="177018" y="224448"/>
            <a:ext cx="10556631" cy="1325563"/>
          </a:xfrm>
        </p:spPr>
        <p:txBody>
          <a:bodyPr>
            <a:normAutofit/>
          </a:bodyPr>
          <a:lstStyle/>
          <a:p>
            <a:pPr algn="ctr"/>
            <a:r>
              <a:rPr lang="en-AU" sz="5500" dirty="0">
                <a:solidFill>
                  <a:srgbClr val="135D59"/>
                </a:solidFill>
                <a:latin typeface="Bell Gothic Std Black" panose="020B0706020202040204" pitchFamily="34" charset="0"/>
              </a:rPr>
              <a:t>Men’s voices</a:t>
            </a:r>
          </a:p>
        </p:txBody>
      </p:sp>
      <p:sp>
        <p:nvSpPr>
          <p:cNvPr id="4" name="Content Placeholder 2">
            <a:extLst>
              <a:ext uri="{FF2B5EF4-FFF2-40B4-BE49-F238E27FC236}">
                <a16:creationId xmlns:a16="http://schemas.microsoft.com/office/drawing/2014/main" xmlns="" id="{FCB8A17A-AC11-47AA-A15D-5141391FDE05}"/>
              </a:ext>
            </a:extLst>
          </p:cNvPr>
          <p:cNvSpPr>
            <a:spLocks noGrp="1"/>
          </p:cNvSpPr>
          <p:nvPr>
            <p:ph idx="1"/>
          </p:nvPr>
        </p:nvSpPr>
        <p:spPr>
          <a:xfrm>
            <a:off x="958467" y="1459207"/>
            <a:ext cx="10999071" cy="5306695"/>
          </a:xfrm>
        </p:spPr>
        <p:txBody>
          <a:bodyPr>
            <a:normAutofit/>
          </a:bodyPr>
          <a:lstStyle/>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Intended to stay engaged, at least for the short-term</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“Lots of incentives to share thoughts…Not being criticized. Makes you feel comfortable. Someone listening, someone cares.” (ID M5)</a:t>
            </a:r>
          </a:p>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Helped to see things differently</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“[I] need to take responsibility for my actions –no matter how much they [ex/partner] drive me nuts.” (ID M1)</a:t>
            </a:r>
          </a:p>
          <a:p>
            <a:pPr>
              <a:lnSpc>
                <a:spcPct val="110000"/>
              </a:lnSpc>
              <a:spcAft>
                <a:spcPts val="1200"/>
              </a:spcAft>
              <a:buClr>
                <a:srgbClr val="1E968F"/>
              </a:buClr>
            </a:pPr>
            <a:endParaRPr lang="en-AU" sz="2500" i="1" dirty="0">
              <a:solidFill>
                <a:srgbClr val="4D4950"/>
              </a:solidFill>
              <a:latin typeface="HelveticaNeueLT Std" panose="020B0604020202020204" pitchFamily="34" charset="0"/>
            </a:endParaRPr>
          </a:p>
        </p:txBody>
      </p:sp>
    </p:spTree>
    <p:extLst>
      <p:ext uri="{BB962C8B-B14F-4D97-AF65-F5344CB8AC3E}">
        <p14:creationId xmlns:p14="http://schemas.microsoft.com/office/powerpoint/2010/main" val="37005496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4B84E-8E63-4115-934C-162BCFCC6E2E}"/>
              </a:ext>
            </a:extLst>
          </p:cNvPr>
          <p:cNvSpPr>
            <a:spLocks noGrp="1"/>
          </p:cNvSpPr>
          <p:nvPr>
            <p:ph type="title"/>
          </p:nvPr>
        </p:nvSpPr>
        <p:spPr>
          <a:xfrm>
            <a:off x="316812" y="162988"/>
            <a:ext cx="7624689" cy="1325563"/>
          </a:xfrm>
        </p:spPr>
        <p:txBody>
          <a:bodyPr>
            <a:normAutofit/>
          </a:bodyPr>
          <a:lstStyle/>
          <a:p>
            <a:r>
              <a:rPr lang="en-AU" sz="5500" dirty="0">
                <a:solidFill>
                  <a:srgbClr val="135D59"/>
                </a:solidFill>
                <a:latin typeface="Bell Gothic Std Black" panose="020B0706020202040204" pitchFamily="34" charset="0"/>
              </a:rPr>
              <a:t>Children’s voices</a:t>
            </a:r>
          </a:p>
        </p:txBody>
      </p:sp>
      <p:sp>
        <p:nvSpPr>
          <p:cNvPr id="6" name="Content Placeholder 2">
            <a:extLst>
              <a:ext uri="{FF2B5EF4-FFF2-40B4-BE49-F238E27FC236}">
                <a16:creationId xmlns:a16="http://schemas.microsoft.com/office/drawing/2014/main" xmlns="" id="{C3901FE1-8619-4466-BDF1-8FEC9B6074F4}"/>
              </a:ext>
            </a:extLst>
          </p:cNvPr>
          <p:cNvSpPr>
            <a:spLocks noGrp="1"/>
          </p:cNvSpPr>
          <p:nvPr>
            <p:ph idx="1"/>
          </p:nvPr>
        </p:nvSpPr>
        <p:spPr>
          <a:xfrm>
            <a:off x="630405" y="1388317"/>
            <a:ext cx="6997504" cy="5306695"/>
          </a:xfrm>
        </p:spPr>
        <p:txBody>
          <a:bodyPr>
            <a:normAutofit/>
          </a:bodyPr>
          <a:lstStyle/>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Living with violence was scary, stressful, overwhelming</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“Very scary and you felt like you didn’t have a home.” (ID C7 9 years old)</a:t>
            </a:r>
          </a:p>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Experienced difficulties at school, with friends, not being able to concentrate on their work, not trusting anyone. </a:t>
            </a:r>
          </a:p>
        </p:txBody>
      </p:sp>
    </p:spTree>
    <p:extLst>
      <p:ext uri="{BB962C8B-B14F-4D97-AF65-F5344CB8AC3E}">
        <p14:creationId xmlns:p14="http://schemas.microsoft.com/office/powerpoint/2010/main" val="4144265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4B84E-8E63-4115-934C-162BCFCC6E2E}"/>
              </a:ext>
            </a:extLst>
          </p:cNvPr>
          <p:cNvSpPr>
            <a:spLocks noGrp="1"/>
          </p:cNvSpPr>
          <p:nvPr>
            <p:ph type="title"/>
          </p:nvPr>
        </p:nvSpPr>
        <p:spPr>
          <a:xfrm>
            <a:off x="316812" y="162988"/>
            <a:ext cx="7624689" cy="1325563"/>
          </a:xfrm>
        </p:spPr>
        <p:txBody>
          <a:bodyPr>
            <a:normAutofit/>
          </a:bodyPr>
          <a:lstStyle/>
          <a:p>
            <a:r>
              <a:rPr lang="en-AU" sz="5500" dirty="0">
                <a:solidFill>
                  <a:srgbClr val="135D59"/>
                </a:solidFill>
                <a:latin typeface="Bell Gothic Std Black" panose="020B0706020202040204" pitchFamily="34" charset="0"/>
              </a:rPr>
              <a:t>Children’s voices</a:t>
            </a:r>
          </a:p>
        </p:txBody>
      </p:sp>
      <p:sp>
        <p:nvSpPr>
          <p:cNvPr id="6" name="Content Placeholder 2">
            <a:extLst>
              <a:ext uri="{FF2B5EF4-FFF2-40B4-BE49-F238E27FC236}">
                <a16:creationId xmlns:a16="http://schemas.microsoft.com/office/drawing/2014/main" xmlns="" id="{C3901FE1-8619-4466-BDF1-8FEC9B6074F4}"/>
              </a:ext>
            </a:extLst>
          </p:cNvPr>
          <p:cNvSpPr>
            <a:spLocks noGrp="1"/>
          </p:cNvSpPr>
          <p:nvPr>
            <p:ph idx="1"/>
          </p:nvPr>
        </p:nvSpPr>
        <p:spPr>
          <a:xfrm>
            <a:off x="630405" y="1388317"/>
            <a:ext cx="6997504" cy="5306695"/>
          </a:xfrm>
        </p:spPr>
        <p:txBody>
          <a:bodyPr>
            <a:normAutofit/>
          </a:bodyPr>
          <a:lstStyle/>
          <a:p>
            <a:pPr>
              <a:lnSpc>
                <a:spcPct val="110000"/>
              </a:lnSpc>
              <a:spcAft>
                <a:spcPts val="1200"/>
              </a:spcAft>
              <a:buClr>
                <a:srgbClr val="1E968F"/>
              </a:buClr>
            </a:pPr>
            <a:r>
              <a:rPr lang="en-AU" sz="2500" dirty="0">
                <a:latin typeface="Arial" panose="020B0604020202020204" pitchFamily="34" charset="0"/>
                <a:cs typeface="Arial" panose="020B0604020202020204" pitchFamily="34" charset="0"/>
              </a:rPr>
              <a:t>Said that things had calmed down at home since being involved in the program</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“I am not scared of Dad anymore. He’s changed because of the counselling” (ID C4, 9 years old)</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“I don’t want to be negative about Dad, but it’s calmer…He…speaks softer – there is way less yelling and doesn’t hit us anymore” (ID C3, 8 years old)</a:t>
            </a:r>
          </a:p>
          <a:p>
            <a:pPr marL="0" indent="0" algn="ctr">
              <a:lnSpc>
                <a:spcPct val="110000"/>
              </a:lnSpc>
              <a:spcAft>
                <a:spcPts val="1200"/>
              </a:spcAft>
              <a:buClr>
                <a:srgbClr val="1E968F"/>
              </a:buClr>
              <a:buNone/>
            </a:pPr>
            <a:r>
              <a:rPr lang="en-AU" sz="2500" i="1" dirty="0">
                <a:latin typeface="Arial" panose="020B0604020202020204" pitchFamily="34" charset="0"/>
                <a:cs typeface="Arial" panose="020B0604020202020204" pitchFamily="34" charset="0"/>
              </a:rPr>
              <a:t>“To talk about things and how to make them better” (ID C7, 9 years old). </a:t>
            </a:r>
          </a:p>
        </p:txBody>
      </p:sp>
    </p:spTree>
    <p:extLst>
      <p:ext uri="{BB962C8B-B14F-4D97-AF65-F5344CB8AC3E}">
        <p14:creationId xmlns:p14="http://schemas.microsoft.com/office/powerpoint/2010/main" val="14883791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6A824-226A-4DAF-B354-7B52DB22AA75}"/>
              </a:ext>
            </a:extLst>
          </p:cNvPr>
          <p:cNvSpPr>
            <a:spLocks noGrp="1"/>
          </p:cNvSpPr>
          <p:nvPr>
            <p:ph type="title"/>
          </p:nvPr>
        </p:nvSpPr>
        <p:spPr>
          <a:xfrm>
            <a:off x="233290" y="280719"/>
            <a:ext cx="7897836" cy="1325563"/>
          </a:xfrm>
        </p:spPr>
        <p:txBody>
          <a:bodyPr/>
          <a:lstStyle/>
          <a:p>
            <a:r>
              <a:rPr lang="en-AU" dirty="0">
                <a:solidFill>
                  <a:srgbClr val="135D59"/>
                </a:solidFill>
                <a:latin typeface="Bell Gothic Std Black" panose="020B0706020202040204" pitchFamily="34" charset="0"/>
              </a:rPr>
              <a:t>Strengths</a:t>
            </a:r>
          </a:p>
        </p:txBody>
      </p:sp>
      <p:sp>
        <p:nvSpPr>
          <p:cNvPr id="4" name="Content Placeholder 3">
            <a:extLst>
              <a:ext uri="{FF2B5EF4-FFF2-40B4-BE49-F238E27FC236}">
                <a16:creationId xmlns:a16="http://schemas.microsoft.com/office/drawing/2014/main" xmlns="" id="{F2ACE008-7C85-4E15-AF57-D94EBEEAB87C}"/>
              </a:ext>
            </a:extLst>
          </p:cNvPr>
          <p:cNvSpPr>
            <a:spLocks noGrp="1"/>
          </p:cNvSpPr>
          <p:nvPr>
            <p:ph idx="1"/>
          </p:nvPr>
        </p:nvSpPr>
        <p:spPr>
          <a:xfrm>
            <a:off x="838200" y="1825625"/>
            <a:ext cx="7016827" cy="4351338"/>
          </a:xfrm>
        </p:spPr>
        <p:txBody>
          <a:bodyPr>
            <a:normAutofit lnSpcReduction="10000"/>
          </a:bodyPr>
          <a:lstStyle/>
          <a:p>
            <a:pPr>
              <a:lnSpc>
                <a:spcPct val="100000"/>
              </a:lnSpc>
              <a:spcBef>
                <a:spcPts val="0"/>
              </a:spcBef>
              <a:buClr>
                <a:schemeClr val="accent3">
                  <a:lumMod val="75000"/>
                </a:schemeClr>
              </a:buClr>
              <a:defRPr/>
            </a:pPr>
            <a:r>
              <a:rPr lang="en-US" dirty="0"/>
              <a:t>Including a diverse variety of cross-disciplinary staff and upskilled them to work collaboratively with victim survivors, perpetrators and children.</a:t>
            </a:r>
          </a:p>
          <a:p>
            <a:pPr>
              <a:lnSpc>
                <a:spcPct val="100000"/>
              </a:lnSpc>
              <a:spcBef>
                <a:spcPts val="0"/>
              </a:spcBef>
              <a:buClr>
                <a:schemeClr val="accent3">
                  <a:lumMod val="75000"/>
                </a:schemeClr>
              </a:buClr>
              <a:defRPr/>
            </a:pPr>
            <a:endParaRPr lang="en-US" dirty="0"/>
          </a:p>
          <a:p>
            <a:pPr>
              <a:lnSpc>
                <a:spcPct val="100000"/>
              </a:lnSpc>
              <a:spcBef>
                <a:spcPts val="0"/>
              </a:spcBef>
              <a:buClr>
                <a:schemeClr val="accent3">
                  <a:lumMod val="75000"/>
                </a:schemeClr>
              </a:buClr>
              <a:defRPr/>
            </a:pPr>
            <a:r>
              <a:rPr lang="en-US" dirty="0"/>
              <a:t>All clients – even the most resistant - found value in this program. </a:t>
            </a:r>
          </a:p>
          <a:p>
            <a:pPr>
              <a:lnSpc>
                <a:spcPct val="100000"/>
              </a:lnSpc>
              <a:spcBef>
                <a:spcPts val="0"/>
              </a:spcBef>
              <a:buClr>
                <a:schemeClr val="accent3">
                  <a:lumMod val="75000"/>
                </a:schemeClr>
              </a:buClr>
              <a:defRPr/>
            </a:pPr>
            <a:endParaRPr lang="en-US" dirty="0"/>
          </a:p>
          <a:p>
            <a:pPr>
              <a:lnSpc>
                <a:spcPct val="100000"/>
              </a:lnSpc>
              <a:spcBef>
                <a:spcPts val="0"/>
              </a:spcBef>
              <a:buClr>
                <a:schemeClr val="accent3">
                  <a:lumMod val="75000"/>
                </a:schemeClr>
              </a:buClr>
              <a:defRPr/>
            </a:pPr>
            <a:r>
              <a:rPr lang="en-US" dirty="0"/>
              <a:t>The flexible and one-on-one approach enabled responses to be tailored to each family’s needs</a:t>
            </a:r>
          </a:p>
          <a:p>
            <a:pPr marL="0" lvl="0" indent="0">
              <a:lnSpc>
                <a:spcPct val="100000"/>
              </a:lnSpc>
              <a:spcBef>
                <a:spcPts val="0"/>
              </a:spcBef>
              <a:buNone/>
              <a:defRPr/>
            </a:pPr>
            <a:endParaRPr lang="en-AU" dirty="0"/>
          </a:p>
        </p:txBody>
      </p:sp>
    </p:spTree>
    <p:extLst>
      <p:ext uri="{BB962C8B-B14F-4D97-AF65-F5344CB8AC3E}">
        <p14:creationId xmlns:p14="http://schemas.microsoft.com/office/powerpoint/2010/main" val="25606646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88C14-60AD-46E8-934F-9B6C940B3DE0}"/>
              </a:ext>
            </a:extLst>
          </p:cNvPr>
          <p:cNvSpPr>
            <a:spLocks noGrp="1"/>
          </p:cNvSpPr>
          <p:nvPr>
            <p:ph type="title"/>
          </p:nvPr>
        </p:nvSpPr>
        <p:spPr>
          <a:xfrm>
            <a:off x="4984652" y="351056"/>
            <a:ext cx="7207348" cy="985374"/>
          </a:xfrm>
        </p:spPr>
        <p:txBody>
          <a:bodyPr>
            <a:normAutofit/>
          </a:bodyPr>
          <a:lstStyle/>
          <a:p>
            <a:r>
              <a:rPr lang="en-US" sz="5500" dirty="0">
                <a:solidFill>
                  <a:srgbClr val="135D59"/>
                </a:solidFill>
                <a:latin typeface="Bell Gothic Std Black" panose="020B0706020202040204" pitchFamily="34" charset="0"/>
              </a:rPr>
              <a:t>Who we are </a:t>
            </a:r>
            <a:endParaRPr lang="en-AU" sz="5500" dirty="0">
              <a:solidFill>
                <a:srgbClr val="135D59"/>
              </a:solidFill>
              <a:latin typeface="Bell Gothic Std Black" panose="020B0706020202040204" pitchFamily="34" charset="0"/>
            </a:endParaRPr>
          </a:p>
        </p:txBody>
      </p:sp>
      <p:sp>
        <p:nvSpPr>
          <p:cNvPr id="3" name="Content Placeholder 2">
            <a:extLst>
              <a:ext uri="{FF2B5EF4-FFF2-40B4-BE49-F238E27FC236}">
                <a16:creationId xmlns:a16="http://schemas.microsoft.com/office/drawing/2014/main" xmlns="" id="{B3ADA65A-783B-423E-88C7-5335E0FAA5C9}"/>
              </a:ext>
            </a:extLst>
          </p:cNvPr>
          <p:cNvSpPr>
            <a:spLocks noGrp="1"/>
          </p:cNvSpPr>
          <p:nvPr>
            <p:ph idx="1"/>
          </p:nvPr>
        </p:nvSpPr>
        <p:spPr>
          <a:xfrm>
            <a:off x="4984653" y="1845733"/>
            <a:ext cx="6953348" cy="4661210"/>
          </a:xfrm>
        </p:spPr>
        <p:txBody>
          <a:bodyPr>
            <a:normAutofit/>
          </a:bodyPr>
          <a:lstStyle/>
          <a:p>
            <a:pPr marL="0" indent="0">
              <a:lnSpc>
                <a:spcPct val="100000"/>
              </a:lnSpc>
              <a:spcBef>
                <a:spcPts val="0"/>
              </a:spcBef>
              <a:buNone/>
              <a:defRPr/>
            </a:pPr>
            <a:r>
              <a:rPr lang="en-US" dirty="0">
                <a:latin typeface="Arial" panose="020B0604020202020204" pitchFamily="34" charset="0"/>
                <a:cs typeface="Arial" panose="020B0604020202020204" pitchFamily="34" charset="0"/>
              </a:rPr>
              <a:t>Keeping Safe Together (KST) was a pilot program designed to meet the needs of all family members in circumstances of family violence</a:t>
            </a:r>
          </a:p>
          <a:p>
            <a:pPr marL="0" lvl="0" indent="0">
              <a:lnSpc>
                <a:spcPct val="100000"/>
              </a:lnSpc>
              <a:spcBef>
                <a:spcPts val="0"/>
              </a:spcBef>
              <a:buNone/>
              <a:defRPr/>
            </a:pPr>
            <a:r>
              <a:rPr lang="en-US" dirty="0">
                <a:latin typeface="Arial" panose="020B0604020202020204" pitchFamily="34" charset="0"/>
                <a:cs typeface="Arial" panose="020B0604020202020204" pitchFamily="34" charset="0"/>
              </a:rPr>
              <a:t> </a:t>
            </a:r>
          </a:p>
          <a:p>
            <a:pPr marL="0" lvl="0" indent="0">
              <a:lnSpc>
                <a:spcPct val="100000"/>
              </a:lnSpc>
              <a:spcBef>
                <a:spcPts val="0"/>
              </a:spcBef>
              <a:buNone/>
              <a:defRPr/>
            </a:pPr>
            <a:r>
              <a:rPr lang="en-US" dirty="0">
                <a:latin typeface="Arial" panose="020B0604020202020204" pitchFamily="34" charset="0"/>
                <a:cs typeface="Arial" panose="020B0604020202020204" pitchFamily="34" charset="0"/>
              </a:rPr>
              <a:t>Co-lead by Women’s Health West and Lifeworks</a:t>
            </a:r>
          </a:p>
          <a:p>
            <a:pPr marL="0" lvl="0" indent="0">
              <a:lnSpc>
                <a:spcPct val="100000"/>
              </a:lnSpc>
              <a:spcBef>
                <a:spcPts val="0"/>
              </a:spcBef>
              <a:buNone/>
              <a:defRPr/>
            </a:pPr>
            <a:endParaRPr lang="en-US" dirty="0">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latin typeface="Arial" panose="020B0604020202020204" pitchFamily="34" charset="0"/>
                <a:cs typeface="Arial" panose="020B0604020202020204" pitchFamily="34" charset="0"/>
              </a:rPr>
              <a:t>In collaboration with the Bouverie Centre</a:t>
            </a:r>
          </a:p>
          <a:p>
            <a:pPr marL="0" indent="0">
              <a:buNone/>
            </a:pPr>
            <a:endParaRPr lang="en-US" sz="2500" dirty="0">
              <a:latin typeface="Arial" panose="020B0604020202020204" pitchFamily="34" charset="0"/>
              <a:cs typeface="Arial" panose="020B0604020202020204" pitchFamily="34" charset="0"/>
            </a:endParaRPr>
          </a:p>
          <a:p>
            <a:pPr marL="0" indent="0">
              <a:buNone/>
            </a:pPr>
            <a:endParaRPr lang="en-US" sz="2500" dirty="0">
              <a:solidFill>
                <a:srgbClr val="4D4950"/>
              </a:solidFill>
              <a:latin typeface="HelveticaNeueLT Std Med" panose="020B0604020202020204" pitchFamily="34" charset="0"/>
            </a:endParaRPr>
          </a:p>
          <a:p>
            <a:pPr marL="0" indent="0">
              <a:buNone/>
            </a:pPr>
            <a:endParaRPr lang="en-US" sz="2500" dirty="0">
              <a:solidFill>
                <a:srgbClr val="4D4950"/>
              </a:solidFill>
              <a:latin typeface="HelveticaNeueLT Std Med" panose="020B0604020202020204" pitchFamily="34" charset="0"/>
            </a:endParaRPr>
          </a:p>
          <a:p>
            <a:pPr marL="0" indent="0">
              <a:buNone/>
            </a:pPr>
            <a:endParaRPr lang="en-AU" sz="2500" dirty="0">
              <a:solidFill>
                <a:srgbClr val="4D4950"/>
              </a:solidFill>
              <a:latin typeface="HelveticaNeueLT Std Med" panose="020B0604020202020204" pitchFamily="34" charset="0"/>
            </a:endParaRPr>
          </a:p>
        </p:txBody>
      </p:sp>
    </p:spTree>
    <p:extLst>
      <p:ext uri="{BB962C8B-B14F-4D97-AF65-F5344CB8AC3E}">
        <p14:creationId xmlns:p14="http://schemas.microsoft.com/office/powerpoint/2010/main" val="2093398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6A824-226A-4DAF-B354-7B52DB22AA75}"/>
              </a:ext>
            </a:extLst>
          </p:cNvPr>
          <p:cNvSpPr>
            <a:spLocks noGrp="1"/>
          </p:cNvSpPr>
          <p:nvPr>
            <p:ph type="title"/>
          </p:nvPr>
        </p:nvSpPr>
        <p:spPr>
          <a:xfrm>
            <a:off x="233290" y="280719"/>
            <a:ext cx="7897836" cy="1325563"/>
          </a:xfrm>
        </p:spPr>
        <p:txBody>
          <a:bodyPr/>
          <a:lstStyle/>
          <a:p>
            <a:r>
              <a:rPr lang="en-AU" dirty="0">
                <a:solidFill>
                  <a:srgbClr val="135D59"/>
                </a:solidFill>
                <a:latin typeface="Bell Gothic Std Black" panose="020B0706020202040204" pitchFamily="34" charset="0"/>
              </a:rPr>
              <a:t>Challenges </a:t>
            </a:r>
          </a:p>
        </p:txBody>
      </p:sp>
      <p:sp>
        <p:nvSpPr>
          <p:cNvPr id="4" name="Content Placeholder 3">
            <a:extLst>
              <a:ext uri="{FF2B5EF4-FFF2-40B4-BE49-F238E27FC236}">
                <a16:creationId xmlns:a16="http://schemas.microsoft.com/office/drawing/2014/main" xmlns="" id="{F2ACE008-7C85-4E15-AF57-D94EBEEAB87C}"/>
              </a:ext>
            </a:extLst>
          </p:cNvPr>
          <p:cNvSpPr>
            <a:spLocks noGrp="1"/>
          </p:cNvSpPr>
          <p:nvPr>
            <p:ph idx="1"/>
          </p:nvPr>
        </p:nvSpPr>
        <p:spPr>
          <a:xfrm>
            <a:off x="838200" y="1825625"/>
            <a:ext cx="7016827" cy="4351338"/>
          </a:xfrm>
        </p:spPr>
        <p:txBody>
          <a:bodyPr>
            <a:normAutofit/>
          </a:bodyPr>
          <a:lstStyle/>
          <a:p>
            <a:pPr>
              <a:lnSpc>
                <a:spcPct val="100000"/>
              </a:lnSpc>
              <a:spcBef>
                <a:spcPts val="0"/>
              </a:spcBef>
              <a:buClr>
                <a:schemeClr val="accent3">
                  <a:lumMod val="75000"/>
                </a:schemeClr>
              </a:buClr>
              <a:defRPr/>
            </a:pPr>
            <a:r>
              <a:rPr lang="en-US" dirty="0"/>
              <a:t>Lack of on-going engagement by referrers with the program</a:t>
            </a:r>
          </a:p>
          <a:p>
            <a:pPr>
              <a:lnSpc>
                <a:spcPct val="100000"/>
              </a:lnSpc>
              <a:spcBef>
                <a:spcPts val="0"/>
              </a:spcBef>
              <a:buClr>
                <a:schemeClr val="accent3">
                  <a:lumMod val="75000"/>
                </a:schemeClr>
              </a:buClr>
              <a:defRPr/>
            </a:pPr>
            <a:endParaRPr lang="en-US" dirty="0"/>
          </a:p>
          <a:p>
            <a:pPr>
              <a:lnSpc>
                <a:spcPct val="100000"/>
              </a:lnSpc>
              <a:spcBef>
                <a:spcPts val="0"/>
              </a:spcBef>
              <a:buClr>
                <a:schemeClr val="accent3">
                  <a:lumMod val="75000"/>
                </a:schemeClr>
              </a:buClr>
              <a:defRPr/>
            </a:pPr>
            <a:r>
              <a:rPr lang="en-US" dirty="0"/>
              <a:t>Attracting an early intervention client cohort vs Child Protection and Family services referrals</a:t>
            </a:r>
            <a:endParaRPr lang="en-AU" dirty="0"/>
          </a:p>
          <a:p>
            <a:pPr>
              <a:lnSpc>
                <a:spcPct val="100000"/>
              </a:lnSpc>
              <a:spcBef>
                <a:spcPts val="0"/>
              </a:spcBef>
              <a:buClr>
                <a:schemeClr val="accent3">
                  <a:lumMod val="75000"/>
                </a:schemeClr>
              </a:buClr>
              <a:defRPr/>
            </a:pPr>
            <a:endParaRPr lang="en-US" dirty="0"/>
          </a:p>
          <a:p>
            <a:pPr>
              <a:lnSpc>
                <a:spcPct val="100000"/>
              </a:lnSpc>
              <a:spcBef>
                <a:spcPts val="0"/>
              </a:spcBef>
              <a:buClr>
                <a:schemeClr val="accent3">
                  <a:lumMod val="75000"/>
                </a:schemeClr>
              </a:buClr>
              <a:defRPr/>
            </a:pPr>
            <a:r>
              <a:rPr lang="en-US" dirty="0"/>
              <a:t>Lack of engagement of some families</a:t>
            </a:r>
          </a:p>
          <a:p>
            <a:pPr>
              <a:lnSpc>
                <a:spcPct val="100000"/>
              </a:lnSpc>
              <a:spcBef>
                <a:spcPts val="0"/>
              </a:spcBef>
              <a:buClr>
                <a:schemeClr val="accent3">
                  <a:lumMod val="75000"/>
                </a:schemeClr>
              </a:buClr>
              <a:defRPr/>
            </a:pPr>
            <a:endParaRPr lang="en-US" dirty="0"/>
          </a:p>
        </p:txBody>
      </p:sp>
    </p:spTree>
    <p:extLst>
      <p:ext uri="{BB962C8B-B14F-4D97-AF65-F5344CB8AC3E}">
        <p14:creationId xmlns:p14="http://schemas.microsoft.com/office/powerpoint/2010/main" val="6795256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6A824-226A-4DAF-B354-7B52DB22AA75}"/>
              </a:ext>
            </a:extLst>
          </p:cNvPr>
          <p:cNvSpPr>
            <a:spLocks noGrp="1"/>
          </p:cNvSpPr>
          <p:nvPr>
            <p:ph type="title"/>
          </p:nvPr>
        </p:nvSpPr>
        <p:spPr>
          <a:xfrm>
            <a:off x="243923" y="206288"/>
            <a:ext cx="7897836" cy="1325563"/>
          </a:xfrm>
        </p:spPr>
        <p:txBody>
          <a:bodyPr/>
          <a:lstStyle/>
          <a:p>
            <a:r>
              <a:rPr lang="en-AU" dirty="0">
                <a:solidFill>
                  <a:srgbClr val="135D59"/>
                </a:solidFill>
                <a:latin typeface="Bell Gothic Std Black" panose="020B0706020202040204" pitchFamily="34" charset="0"/>
              </a:rPr>
              <a:t>Challenges </a:t>
            </a:r>
          </a:p>
        </p:txBody>
      </p:sp>
      <p:sp>
        <p:nvSpPr>
          <p:cNvPr id="4" name="Content Placeholder 3">
            <a:extLst>
              <a:ext uri="{FF2B5EF4-FFF2-40B4-BE49-F238E27FC236}">
                <a16:creationId xmlns:a16="http://schemas.microsoft.com/office/drawing/2014/main" xmlns="" id="{F2ACE008-7C85-4E15-AF57-D94EBEEAB87C}"/>
              </a:ext>
            </a:extLst>
          </p:cNvPr>
          <p:cNvSpPr>
            <a:spLocks noGrp="1"/>
          </p:cNvSpPr>
          <p:nvPr>
            <p:ph idx="1"/>
          </p:nvPr>
        </p:nvSpPr>
        <p:spPr>
          <a:xfrm>
            <a:off x="838200" y="1081348"/>
            <a:ext cx="7016827" cy="4351338"/>
          </a:xfrm>
        </p:spPr>
        <p:txBody>
          <a:bodyPr>
            <a:normAutofit/>
          </a:bodyPr>
          <a:lstStyle/>
          <a:p>
            <a:pPr>
              <a:lnSpc>
                <a:spcPct val="100000"/>
              </a:lnSpc>
              <a:spcBef>
                <a:spcPts val="0"/>
              </a:spcBef>
              <a:buClr>
                <a:schemeClr val="accent3">
                  <a:lumMod val="75000"/>
                </a:schemeClr>
              </a:buClr>
              <a:defRPr/>
            </a:pPr>
            <a:r>
              <a:rPr lang="en-US" dirty="0"/>
              <a:t>Design a tailored response with multiple theoretical and practice approaches</a:t>
            </a:r>
          </a:p>
          <a:p>
            <a:pPr>
              <a:lnSpc>
                <a:spcPct val="100000"/>
              </a:lnSpc>
              <a:spcBef>
                <a:spcPts val="0"/>
              </a:spcBef>
              <a:buClr>
                <a:schemeClr val="accent3">
                  <a:lumMod val="75000"/>
                </a:schemeClr>
              </a:buClr>
              <a:defRPr/>
            </a:pPr>
            <a:endParaRPr lang="en-US" dirty="0"/>
          </a:p>
          <a:p>
            <a:pPr>
              <a:lnSpc>
                <a:spcPct val="100000"/>
              </a:lnSpc>
              <a:spcBef>
                <a:spcPts val="0"/>
              </a:spcBef>
              <a:buClr>
                <a:schemeClr val="accent3">
                  <a:lumMod val="75000"/>
                </a:schemeClr>
              </a:buClr>
              <a:defRPr/>
            </a:pPr>
            <a:r>
              <a:rPr lang="en-US" dirty="0"/>
              <a:t>Workforce challenges</a:t>
            </a:r>
          </a:p>
          <a:p>
            <a:pPr>
              <a:lnSpc>
                <a:spcPct val="100000"/>
              </a:lnSpc>
              <a:spcBef>
                <a:spcPts val="0"/>
              </a:spcBef>
              <a:buClr>
                <a:schemeClr val="accent3">
                  <a:lumMod val="75000"/>
                </a:schemeClr>
              </a:buClr>
              <a:defRPr/>
            </a:pPr>
            <a:endParaRPr lang="en-US" dirty="0"/>
          </a:p>
        </p:txBody>
      </p:sp>
      <p:pic>
        <p:nvPicPr>
          <p:cNvPr id="1026" name="Picture 2" descr="https://uc407a4753d752a8aa983dc7ab5e.previews.dropboxusercontent.com/p/thumb/AAlcznlqdq6a74s8NspaqeJJaVE2Lwo8MAYKateChjzKqUCjin-WtjRKQHfeI0C-5Eh3hEQRy-83iFFAo_jXAoQbzlxSfvOeyCEYs5o4QDKq3AZWdJXeifiHSrEm8KG374Szxk2Lx2aLitmqI4Iu3a6D131qITezz0Qnj_0yTYwVvTwvwaOKndmC0-AscdVf-GpyCmBmnP3Vkgy5wHhWWbR79KrHtwdFf3pY8nsAPNO2EnMSdfX61UlishIB1E03P-ydcciUmJlJT1OgUoUwCyzB-W3NqDuSNKA7OFsKvaR7HH1OtNIONfwPGzrvk2Whh-lmBjAnb0tjISTFz2VkR-O8bApvwEorwhh3fq0_CMdeAU8LRgBr2U5M6McH9lzyimskVTbWE8D3JEBeu3Dw4upKH4Tui60rQH6jFcjhgK_DS_L1smku8imWEhk8pNoEwx0MYbLhtXF91f4Ko7QYDFZKb6qQBKaYcp1Fh16ym4h34hp4vFUu8tC8NyR8DHTyWwRXZounzGRgqBIVkAzaHBVs/p?fv_content=true&amp;size_mode=5">
            <a:extLst>
              <a:ext uri="{FF2B5EF4-FFF2-40B4-BE49-F238E27FC236}">
                <a16:creationId xmlns:a16="http://schemas.microsoft.com/office/drawing/2014/main" xmlns="" id="{CCAEB950-CC50-449A-BFC8-C18DED678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592" y="2951582"/>
            <a:ext cx="5551908" cy="370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066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6A824-226A-4DAF-B354-7B52DB22AA75}"/>
              </a:ext>
            </a:extLst>
          </p:cNvPr>
          <p:cNvSpPr>
            <a:spLocks noGrp="1"/>
          </p:cNvSpPr>
          <p:nvPr>
            <p:ph type="title"/>
          </p:nvPr>
        </p:nvSpPr>
        <p:spPr>
          <a:xfrm>
            <a:off x="233290" y="280719"/>
            <a:ext cx="7897836" cy="1325563"/>
          </a:xfrm>
        </p:spPr>
        <p:txBody>
          <a:bodyPr/>
          <a:lstStyle/>
          <a:p>
            <a:r>
              <a:rPr lang="en-AU" dirty="0">
                <a:solidFill>
                  <a:srgbClr val="135D59"/>
                </a:solidFill>
                <a:latin typeface="Bell Gothic Std Black" panose="020B0706020202040204" pitchFamily="34" charset="0"/>
              </a:rPr>
              <a:t>Where to from here?</a:t>
            </a:r>
          </a:p>
        </p:txBody>
      </p:sp>
      <p:sp>
        <p:nvSpPr>
          <p:cNvPr id="4" name="Content Placeholder 3">
            <a:extLst>
              <a:ext uri="{FF2B5EF4-FFF2-40B4-BE49-F238E27FC236}">
                <a16:creationId xmlns:a16="http://schemas.microsoft.com/office/drawing/2014/main" xmlns="" id="{F2ACE008-7C85-4E15-AF57-D94EBEEAB87C}"/>
              </a:ext>
            </a:extLst>
          </p:cNvPr>
          <p:cNvSpPr>
            <a:spLocks noGrp="1"/>
          </p:cNvSpPr>
          <p:nvPr>
            <p:ph idx="1"/>
          </p:nvPr>
        </p:nvSpPr>
        <p:spPr>
          <a:xfrm>
            <a:off x="434340" y="1360170"/>
            <a:ext cx="7612380" cy="5132070"/>
          </a:xfrm>
        </p:spPr>
        <p:txBody>
          <a:bodyPr>
            <a:normAutofit fontScale="92500"/>
          </a:bodyPr>
          <a:lstStyle/>
          <a:p>
            <a:pPr>
              <a:lnSpc>
                <a:spcPct val="100000"/>
              </a:lnSpc>
              <a:spcBef>
                <a:spcPts val="0"/>
              </a:spcBef>
              <a:buClr>
                <a:schemeClr val="accent3">
                  <a:lumMod val="75000"/>
                </a:schemeClr>
              </a:buClr>
              <a:defRPr/>
            </a:pPr>
            <a:r>
              <a:rPr lang="en-US" dirty="0"/>
              <a:t>Opportunity for ground-up development of multi-practitioner informed guidelines for a new approach to working with families</a:t>
            </a:r>
          </a:p>
          <a:p>
            <a:pPr>
              <a:lnSpc>
                <a:spcPct val="100000"/>
              </a:lnSpc>
              <a:spcBef>
                <a:spcPts val="0"/>
              </a:spcBef>
              <a:buClr>
                <a:schemeClr val="accent3">
                  <a:lumMod val="75000"/>
                </a:schemeClr>
              </a:buClr>
              <a:defRPr/>
            </a:pPr>
            <a:endParaRPr lang="en-US" dirty="0"/>
          </a:p>
          <a:p>
            <a:pPr>
              <a:lnSpc>
                <a:spcPct val="100000"/>
              </a:lnSpc>
              <a:spcBef>
                <a:spcPts val="0"/>
              </a:spcBef>
              <a:buClr>
                <a:schemeClr val="accent3">
                  <a:lumMod val="75000"/>
                </a:schemeClr>
              </a:buClr>
              <a:defRPr/>
            </a:pPr>
            <a:r>
              <a:rPr lang="en-US" dirty="0"/>
              <a:t>Could involve:</a:t>
            </a:r>
          </a:p>
          <a:p>
            <a:pPr lvl="1">
              <a:lnSpc>
                <a:spcPct val="100000"/>
              </a:lnSpc>
              <a:spcBef>
                <a:spcPts val="0"/>
              </a:spcBef>
              <a:buClr>
                <a:schemeClr val="accent3">
                  <a:lumMod val="75000"/>
                </a:schemeClr>
              </a:buClr>
              <a:defRPr/>
            </a:pPr>
            <a:r>
              <a:rPr lang="en-US" dirty="0"/>
              <a:t>Mother-child strengthening work</a:t>
            </a:r>
          </a:p>
          <a:p>
            <a:pPr lvl="1">
              <a:lnSpc>
                <a:spcPct val="100000"/>
              </a:lnSpc>
              <a:spcBef>
                <a:spcPts val="0"/>
              </a:spcBef>
              <a:buClr>
                <a:schemeClr val="accent3">
                  <a:lumMod val="75000"/>
                </a:schemeClr>
              </a:buClr>
              <a:defRPr/>
            </a:pPr>
            <a:r>
              <a:rPr lang="en-US" dirty="0"/>
              <a:t>Restorative justice</a:t>
            </a:r>
          </a:p>
          <a:p>
            <a:pPr lvl="1">
              <a:lnSpc>
                <a:spcPct val="100000"/>
              </a:lnSpc>
              <a:spcBef>
                <a:spcPts val="0"/>
              </a:spcBef>
              <a:buClr>
                <a:schemeClr val="accent3">
                  <a:lumMod val="75000"/>
                </a:schemeClr>
              </a:buClr>
              <a:defRPr/>
            </a:pPr>
            <a:r>
              <a:rPr lang="en-US" dirty="0"/>
              <a:t>Shuttle mediation</a:t>
            </a:r>
          </a:p>
          <a:p>
            <a:pPr lvl="1">
              <a:lnSpc>
                <a:spcPct val="100000"/>
              </a:lnSpc>
              <a:spcBef>
                <a:spcPts val="0"/>
              </a:spcBef>
              <a:buClr>
                <a:schemeClr val="accent3">
                  <a:lumMod val="75000"/>
                </a:schemeClr>
              </a:buClr>
              <a:defRPr/>
            </a:pPr>
            <a:r>
              <a:rPr lang="en-US" dirty="0"/>
              <a:t>Family and Couple counselling (where safe to do so)</a:t>
            </a:r>
          </a:p>
          <a:p>
            <a:pPr marL="457200" lvl="1" indent="0">
              <a:lnSpc>
                <a:spcPct val="100000"/>
              </a:lnSpc>
              <a:spcBef>
                <a:spcPts val="0"/>
              </a:spcBef>
              <a:buClr>
                <a:schemeClr val="accent3">
                  <a:lumMod val="75000"/>
                </a:schemeClr>
              </a:buClr>
              <a:buNone/>
              <a:defRPr/>
            </a:pPr>
            <a:endParaRPr lang="en-US" dirty="0"/>
          </a:p>
          <a:p>
            <a:pPr>
              <a:lnSpc>
                <a:spcPct val="100000"/>
              </a:lnSpc>
              <a:spcBef>
                <a:spcPts val="0"/>
              </a:spcBef>
              <a:buClr>
                <a:schemeClr val="accent3">
                  <a:lumMod val="75000"/>
                </a:schemeClr>
              </a:buClr>
              <a:defRPr/>
            </a:pPr>
            <a:r>
              <a:rPr lang="en-US" dirty="0"/>
              <a:t>Access to clinical supervision and cross-sector skill development needs to be further</a:t>
            </a:r>
          </a:p>
          <a:p>
            <a:pPr>
              <a:lnSpc>
                <a:spcPct val="100000"/>
              </a:lnSpc>
              <a:spcBef>
                <a:spcPts val="0"/>
              </a:spcBef>
              <a:buClr>
                <a:schemeClr val="accent3">
                  <a:lumMod val="75000"/>
                </a:schemeClr>
              </a:buClr>
              <a:defRPr/>
            </a:pPr>
            <a:r>
              <a:rPr lang="en-US" dirty="0"/>
              <a:t>Prioritization of children’s voices</a:t>
            </a:r>
          </a:p>
          <a:p>
            <a:pPr marL="0" lvl="0" indent="0">
              <a:lnSpc>
                <a:spcPct val="100000"/>
              </a:lnSpc>
              <a:spcBef>
                <a:spcPts val="0"/>
              </a:spcBef>
              <a:buNone/>
              <a:defRPr/>
            </a:pPr>
            <a:endParaRPr lang="en-AU" dirty="0"/>
          </a:p>
        </p:txBody>
      </p:sp>
    </p:spTree>
    <p:extLst>
      <p:ext uri="{BB962C8B-B14F-4D97-AF65-F5344CB8AC3E}">
        <p14:creationId xmlns:p14="http://schemas.microsoft.com/office/powerpoint/2010/main" val="142173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6A824-226A-4DAF-B354-7B52DB22AA75}"/>
              </a:ext>
            </a:extLst>
          </p:cNvPr>
          <p:cNvSpPr>
            <a:spLocks noGrp="1"/>
          </p:cNvSpPr>
          <p:nvPr>
            <p:ph type="title"/>
          </p:nvPr>
        </p:nvSpPr>
        <p:spPr>
          <a:xfrm>
            <a:off x="233290" y="280719"/>
            <a:ext cx="7897836" cy="1325563"/>
          </a:xfrm>
        </p:spPr>
        <p:txBody>
          <a:bodyPr/>
          <a:lstStyle/>
          <a:p>
            <a:r>
              <a:rPr lang="en-AU" dirty="0">
                <a:solidFill>
                  <a:srgbClr val="135D59"/>
                </a:solidFill>
                <a:latin typeface="Bell Gothic Std Black" panose="020B0706020202040204" pitchFamily="34" charset="0"/>
              </a:rPr>
              <a:t>Where to from here?</a:t>
            </a:r>
          </a:p>
        </p:txBody>
      </p:sp>
      <p:sp>
        <p:nvSpPr>
          <p:cNvPr id="4" name="Content Placeholder 3">
            <a:extLst>
              <a:ext uri="{FF2B5EF4-FFF2-40B4-BE49-F238E27FC236}">
                <a16:creationId xmlns:a16="http://schemas.microsoft.com/office/drawing/2014/main" xmlns="" id="{F2ACE008-7C85-4E15-AF57-D94EBEEAB87C}"/>
              </a:ext>
            </a:extLst>
          </p:cNvPr>
          <p:cNvSpPr>
            <a:spLocks noGrp="1"/>
          </p:cNvSpPr>
          <p:nvPr>
            <p:ph idx="1"/>
          </p:nvPr>
        </p:nvSpPr>
        <p:spPr>
          <a:xfrm>
            <a:off x="838200" y="1825625"/>
            <a:ext cx="7016827" cy="4351338"/>
          </a:xfrm>
        </p:spPr>
        <p:txBody>
          <a:bodyPr>
            <a:normAutofit/>
          </a:bodyPr>
          <a:lstStyle/>
          <a:p>
            <a:pPr marL="0" lvl="0" indent="0">
              <a:lnSpc>
                <a:spcPct val="100000"/>
              </a:lnSpc>
              <a:spcBef>
                <a:spcPts val="0"/>
              </a:spcBef>
              <a:buNone/>
              <a:defRPr/>
            </a:pPr>
            <a:r>
              <a:rPr lang="en-AU" dirty="0"/>
              <a:t>There is a need to challenge funding silos</a:t>
            </a:r>
          </a:p>
          <a:p>
            <a:pPr marL="0" lvl="0" indent="0">
              <a:lnSpc>
                <a:spcPct val="100000"/>
              </a:lnSpc>
              <a:spcBef>
                <a:spcPts val="0"/>
              </a:spcBef>
              <a:buNone/>
              <a:defRPr/>
            </a:pPr>
            <a:endParaRPr lang="en-AU" dirty="0"/>
          </a:p>
          <a:p>
            <a:pPr marL="0" lvl="0" indent="0">
              <a:lnSpc>
                <a:spcPct val="100000"/>
              </a:lnSpc>
              <a:spcBef>
                <a:spcPts val="0"/>
              </a:spcBef>
              <a:buNone/>
              <a:defRPr/>
            </a:pPr>
            <a:r>
              <a:rPr lang="en-AU" dirty="0"/>
              <a:t>Need for intensive all of family therapeutic approaches and roll out tried and tested models across the state / Australia.</a:t>
            </a:r>
          </a:p>
          <a:p>
            <a:pPr marL="0" lvl="0" indent="0">
              <a:lnSpc>
                <a:spcPct val="100000"/>
              </a:lnSpc>
              <a:spcBef>
                <a:spcPts val="0"/>
              </a:spcBef>
              <a:buNone/>
              <a:defRPr/>
            </a:pPr>
            <a:endParaRPr lang="en-AU" dirty="0"/>
          </a:p>
          <a:p>
            <a:pPr marL="0" lvl="0" indent="0">
              <a:lnSpc>
                <a:spcPct val="100000"/>
              </a:lnSpc>
              <a:spcBef>
                <a:spcPts val="0"/>
              </a:spcBef>
              <a:buNone/>
              <a:defRPr/>
            </a:pPr>
            <a:r>
              <a:rPr lang="en-AU" dirty="0"/>
              <a:t>Takes courage and persistence to continue doing this work and to develop the skills and capacities of the workforce.</a:t>
            </a:r>
          </a:p>
        </p:txBody>
      </p:sp>
    </p:spTree>
    <p:extLst>
      <p:ext uri="{BB962C8B-B14F-4D97-AF65-F5344CB8AC3E}">
        <p14:creationId xmlns:p14="http://schemas.microsoft.com/office/powerpoint/2010/main" val="402532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E18DF52-7916-441F-BA86-033A28DE1D40}"/>
              </a:ext>
            </a:extLst>
          </p:cNvPr>
          <p:cNvSpPr>
            <a:spLocks noGrp="1"/>
          </p:cNvSpPr>
          <p:nvPr>
            <p:ph type="ctrTitle"/>
          </p:nvPr>
        </p:nvSpPr>
        <p:spPr>
          <a:xfrm>
            <a:off x="1524000" y="1387406"/>
            <a:ext cx="9144000" cy="2387600"/>
          </a:xfrm>
        </p:spPr>
        <p:txBody>
          <a:bodyPr/>
          <a:lstStyle/>
          <a:p>
            <a:r>
              <a:rPr lang="en-AU" dirty="0">
                <a:solidFill>
                  <a:srgbClr val="135D59"/>
                </a:solidFill>
                <a:latin typeface="Bell Gothic Std Black" panose="020B0706020202040204" pitchFamily="34" charset="0"/>
              </a:rPr>
              <a:t>Thank you!</a:t>
            </a:r>
          </a:p>
        </p:txBody>
      </p:sp>
      <p:pic>
        <p:nvPicPr>
          <p:cNvPr id="3" name="Picture 2">
            <a:extLst>
              <a:ext uri="{FF2B5EF4-FFF2-40B4-BE49-F238E27FC236}">
                <a16:creationId xmlns:a16="http://schemas.microsoft.com/office/drawing/2014/main" xmlns="" id="{4E3EBCBC-A472-45F7-8537-8545A1FC1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482" y="4293555"/>
            <a:ext cx="1342395" cy="1177039"/>
          </a:xfrm>
          <a:prstGeom prst="rect">
            <a:avLst/>
          </a:prstGeom>
        </p:spPr>
      </p:pic>
      <p:pic>
        <p:nvPicPr>
          <p:cNvPr id="5" name="Picture 4">
            <a:extLst>
              <a:ext uri="{FF2B5EF4-FFF2-40B4-BE49-F238E27FC236}">
                <a16:creationId xmlns:a16="http://schemas.microsoft.com/office/drawing/2014/main" xmlns="" id="{40A323FA-EA61-4993-95EA-6B89952AC4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869" y="4253424"/>
            <a:ext cx="1257300" cy="1257300"/>
          </a:xfrm>
          <a:prstGeom prst="rect">
            <a:avLst/>
          </a:prstGeom>
          <a:noFill/>
          <a:ln>
            <a:noFill/>
          </a:ln>
        </p:spPr>
      </p:pic>
    </p:spTree>
    <p:extLst>
      <p:ext uri="{BB962C8B-B14F-4D97-AF65-F5344CB8AC3E}">
        <p14:creationId xmlns:p14="http://schemas.microsoft.com/office/powerpoint/2010/main" val="402356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617AD-C1BC-423F-9073-B8C58223A3E8}"/>
              </a:ext>
            </a:extLst>
          </p:cNvPr>
          <p:cNvSpPr>
            <a:spLocks noGrp="1"/>
          </p:cNvSpPr>
          <p:nvPr>
            <p:ph type="title"/>
          </p:nvPr>
        </p:nvSpPr>
        <p:spPr>
          <a:xfrm>
            <a:off x="4875628" y="213194"/>
            <a:ext cx="7083082" cy="1325563"/>
          </a:xfrm>
        </p:spPr>
        <p:txBody>
          <a:bodyPr>
            <a:normAutofit/>
          </a:bodyPr>
          <a:lstStyle/>
          <a:p>
            <a:r>
              <a:rPr lang="en-AU" sz="5500" dirty="0">
                <a:solidFill>
                  <a:srgbClr val="135D59"/>
                </a:solidFill>
                <a:latin typeface="Bell Gothic Std Black" panose="020B0706020202040204" pitchFamily="34" charset="0"/>
              </a:rPr>
              <a:t>Background of KST</a:t>
            </a:r>
          </a:p>
        </p:txBody>
      </p:sp>
      <p:sp>
        <p:nvSpPr>
          <p:cNvPr id="3" name="Content Placeholder 2">
            <a:extLst>
              <a:ext uri="{FF2B5EF4-FFF2-40B4-BE49-F238E27FC236}">
                <a16:creationId xmlns:a16="http://schemas.microsoft.com/office/drawing/2014/main" xmlns="" id="{DB05B8A5-48F3-4F9D-AEBA-F54A3D0C44C5}"/>
              </a:ext>
            </a:extLst>
          </p:cNvPr>
          <p:cNvSpPr>
            <a:spLocks noGrp="1"/>
          </p:cNvSpPr>
          <p:nvPr>
            <p:ph idx="1"/>
          </p:nvPr>
        </p:nvSpPr>
        <p:spPr>
          <a:xfrm>
            <a:off x="4875629" y="1538756"/>
            <a:ext cx="7083082" cy="5106049"/>
          </a:xfrm>
        </p:spPr>
        <p:txBody>
          <a:bodyPr>
            <a:normAutofit/>
          </a:bodyPr>
          <a:lstStyle/>
          <a:p>
            <a:pPr>
              <a:buClr>
                <a:srgbClr val="1E968F"/>
              </a:buClr>
            </a:pPr>
            <a:r>
              <a:rPr lang="en-US" sz="2500" dirty="0">
                <a:latin typeface="Arial" panose="020B0604020202020204" pitchFamily="34" charset="0"/>
                <a:cs typeface="Arial" panose="020B0604020202020204" pitchFamily="34" charset="0"/>
              </a:rPr>
              <a:t>Families experiencing domestic violence who are wanting to stay together and/or relate together safely. </a:t>
            </a:r>
          </a:p>
          <a:p>
            <a:pPr>
              <a:buClr>
                <a:srgbClr val="1E968F"/>
              </a:buClr>
            </a:pPr>
            <a:r>
              <a:rPr lang="en-US" sz="2500" dirty="0">
                <a:latin typeface="Arial" panose="020B0604020202020204" pitchFamily="34" charset="0"/>
                <a:cs typeface="Arial" panose="020B0604020202020204" pitchFamily="34" charset="0"/>
              </a:rPr>
              <a:t>Brought together specialists from:</a:t>
            </a:r>
          </a:p>
          <a:p>
            <a:pPr lvl="1">
              <a:buClr>
                <a:srgbClr val="1E968F"/>
              </a:buClr>
            </a:pPr>
            <a:r>
              <a:rPr lang="en-US" sz="2100" dirty="0">
                <a:latin typeface="Arial" panose="020B0604020202020204" pitchFamily="34" charset="0"/>
                <a:cs typeface="Arial" panose="020B0604020202020204" pitchFamily="34" charset="0"/>
              </a:rPr>
              <a:t>family violence, </a:t>
            </a:r>
          </a:p>
          <a:p>
            <a:pPr lvl="1">
              <a:buClr>
                <a:srgbClr val="1E968F"/>
              </a:buClr>
            </a:pPr>
            <a:r>
              <a:rPr lang="en-US" sz="2100" dirty="0">
                <a:latin typeface="Arial" panose="020B0604020202020204" pitchFamily="34" charset="0"/>
                <a:cs typeface="Arial" panose="020B0604020202020204" pitchFamily="34" charset="0"/>
              </a:rPr>
              <a:t>men’s behaviour change, </a:t>
            </a:r>
          </a:p>
          <a:p>
            <a:pPr lvl="1">
              <a:buClr>
                <a:srgbClr val="1E968F"/>
              </a:buClr>
            </a:pPr>
            <a:r>
              <a:rPr lang="en-US" sz="2100" dirty="0">
                <a:latin typeface="Arial" panose="020B0604020202020204" pitchFamily="34" charset="0"/>
                <a:cs typeface="Arial" panose="020B0604020202020204" pitchFamily="34" charset="0"/>
              </a:rPr>
              <a:t>children’s therapy and </a:t>
            </a:r>
          </a:p>
          <a:p>
            <a:pPr lvl="1">
              <a:buClr>
                <a:srgbClr val="1E968F"/>
              </a:buClr>
            </a:pPr>
            <a:r>
              <a:rPr lang="en-US" sz="2100" dirty="0">
                <a:latin typeface="Arial" panose="020B0604020202020204" pitchFamily="34" charset="0"/>
                <a:cs typeface="Arial" panose="020B0604020202020204" pitchFamily="34" charset="0"/>
              </a:rPr>
              <a:t>family therapy.</a:t>
            </a:r>
          </a:p>
          <a:p>
            <a:pPr>
              <a:buClr>
                <a:srgbClr val="1E968F"/>
              </a:buClr>
            </a:pPr>
            <a:r>
              <a:rPr lang="en-US" sz="2500" dirty="0">
                <a:latin typeface="Arial" panose="020B0604020202020204" pitchFamily="34" charset="0"/>
                <a:cs typeface="Arial" panose="020B0604020202020204" pitchFamily="34" charset="0"/>
              </a:rPr>
              <a:t>Individual sessions with each family member, goal of working towards a family session.</a:t>
            </a:r>
          </a:p>
          <a:p>
            <a:pPr>
              <a:buClr>
                <a:srgbClr val="1E968F"/>
              </a:buClr>
            </a:pPr>
            <a:r>
              <a:rPr lang="en-US" sz="2500" dirty="0">
                <a:latin typeface="Arial" panose="020B0604020202020204" pitchFamily="34" charset="0"/>
                <a:cs typeface="Arial" panose="020B0604020202020204" pitchFamily="34" charset="0"/>
              </a:rPr>
              <a:t>Targeted at low to medium risk clients</a:t>
            </a:r>
            <a:endParaRPr lang="en-AU"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0856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617AD-C1BC-423F-9073-B8C58223A3E8}"/>
              </a:ext>
            </a:extLst>
          </p:cNvPr>
          <p:cNvSpPr>
            <a:spLocks noGrp="1"/>
          </p:cNvSpPr>
          <p:nvPr>
            <p:ph type="title"/>
          </p:nvPr>
        </p:nvSpPr>
        <p:spPr>
          <a:xfrm>
            <a:off x="4875628" y="213194"/>
            <a:ext cx="7083082" cy="1325563"/>
          </a:xfrm>
        </p:spPr>
        <p:txBody>
          <a:bodyPr>
            <a:normAutofit/>
          </a:bodyPr>
          <a:lstStyle/>
          <a:p>
            <a:r>
              <a:rPr lang="en-AU" sz="5500" dirty="0">
                <a:solidFill>
                  <a:srgbClr val="135D59"/>
                </a:solidFill>
                <a:latin typeface="Bell Gothic Std Black" panose="020B0706020202040204" pitchFamily="34" charset="0"/>
              </a:rPr>
              <a:t>KST aims</a:t>
            </a:r>
          </a:p>
        </p:txBody>
      </p:sp>
      <p:sp>
        <p:nvSpPr>
          <p:cNvPr id="3" name="Content Placeholder 2">
            <a:extLst>
              <a:ext uri="{FF2B5EF4-FFF2-40B4-BE49-F238E27FC236}">
                <a16:creationId xmlns:a16="http://schemas.microsoft.com/office/drawing/2014/main" xmlns="" id="{DB05B8A5-48F3-4F9D-AEBA-F54A3D0C44C5}"/>
              </a:ext>
            </a:extLst>
          </p:cNvPr>
          <p:cNvSpPr>
            <a:spLocks noGrp="1"/>
          </p:cNvSpPr>
          <p:nvPr>
            <p:ph idx="1"/>
          </p:nvPr>
        </p:nvSpPr>
        <p:spPr>
          <a:xfrm>
            <a:off x="4875629" y="1244906"/>
            <a:ext cx="7083082" cy="5399899"/>
          </a:xfrm>
        </p:spPr>
        <p:txBody>
          <a:bodyPr>
            <a:normAutofit/>
          </a:bodyPr>
          <a:lstStyle/>
          <a:p>
            <a:pPr>
              <a:buClr>
                <a:srgbClr val="1E968F"/>
              </a:buClr>
            </a:pPr>
            <a:r>
              <a:rPr lang="en-US" sz="2500" dirty="0">
                <a:latin typeface="Arial" panose="020B0604020202020204" pitchFamily="34" charset="0"/>
                <a:cs typeface="Arial" panose="020B0604020202020204" pitchFamily="34" charset="0"/>
              </a:rPr>
              <a:t>Create a safe enough space for child and adult family members (individually and as a system) to: </a:t>
            </a:r>
          </a:p>
          <a:p>
            <a:pPr lvl="1">
              <a:buClr>
                <a:srgbClr val="1E968F"/>
              </a:buClr>
            </a:pPr>
            <a:r>
              <a:rPr lang="en-US" sz="2100" dirty="0">
                <a:latin typeface="Arial" panose="020B0604020202020204" pitchFamily="34" charset="0"/>
                <a:cs typeface="Arial" panose="020B0604020202020204" pitchFamily="34" charset="0"/>
              </a:rPr>
              <a:t>Understand what family violence is</a:t>
            </a:r>
          </a:p>
          <a:p>
            <a:pPr lvl="1">
              <a:buClr>
                <a:srgbClr val="1E968F"/>
              </a:buClr>
            </a:pPr>
            <a:r>
              <a:rPr lang="en-US" sz="2100" dirty="0">
                <a:latin typeface="Arial" panose="020B0604020202020204" pitchFamily="34" charset="0"/>
                <a:cs typeface="Arial" panose="020B0604020202020204" pitchFamily="34" charset="0"/>
              </a:rPr>
              <a:t>Express and explore the impact of violence</a:t>
            </a:r>
          </a:p>
          <a:p>
            <a:pPr lvl="1">
              <a:buClr>
                <a:srgbClr val="1E968F"/>
              </a:buClr>
            </a:pPr>
            <a:r>
              <a:rPr lang="en-US" sz="2100" dirty="0">
                <a:latin typeface="Arial" panose="020B0604020202020204" pitchFamily="34" charset="0"/>
                <a:cs typeface="Arial" panose="020B0604020202020204" pitchFamily="34" charset="0"/>
              </a:rPr>
              <a:t>Increase safety</a:t>
            </a:r>
          </a:p>
        </p:txBody>
      </p:sp>
      <p:pic>
        <p:nvPicPr>
          <p:cNvPr id="2052" name="Picture 4" descr="IMG_8792.JPG">
            <a:extLst>
              <a:ext uri="{FF2B5EF4-FFF2-40B4-BE49-F238E27FC236}">
                <a16:creationId xmlns:a16="http://schemas.microsoft.com/office/drawing/2014/main" xmlns="" id="{94DEB334-C279-4E06-89D4-5BAAA8E28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619" y="3376710"/>
            <a:ext cx="3084109" cy="308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959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617AD-C1BC-423F-9073-B8C58223A3E8}"/>
              </a:ext>
            </a:extLst>
          </p:cNvPr>
          <p:cNvSpPr>
            <a:spLocks noGrp="1"/>
          </p:cNvSpPr>
          <p:nvPr>
            <p:ph type="title"/>
          </p:nvPr>
        </p:nvSpPr>
        <p:spPr>
          <a:xfrm>
            <a:off x="4875628" y="213194"/>
            <a:ext cx="7083082" cy="1325563"/>
          </a:xfrm>
        </p:spPr>
        <p:txBody>
          <a:bodyPr>
            <a:normAutofit/>
          </a:bodyPr>
          <a:lstStyle/>
          <a:p>
            <a:r>
              <a:rPr lang="en-AU" sz="5500" dirty="0">
                <a:solidFill>
                  <a:srgbClr val="135D59"/>
                </a:solidFill>
                <a:latin typeface="Bell Gothic Std Black" panose="020B0706020202040204" pitchFamily="34" charset="0"/>
              </a:rPr>
              <a:t>KST aims</a:t>
            </a:r>
          </a:p>
        </p:txBody>
      </p:sp>
      <p:sp>
        <p:nvSpPr>
          <p:cNvPr id="3" name="Content Placeholder 2">
            <a:extLst>
              <a:ext uri="{FF2B5EF4-FFF2-40B4-BE49-F238E27FC236}">
                <a16:creationId xmlns:a16="http://schemas.microsoft.com/office/drawing/2014/main" xmlns="" id="{DB05B8A5-48F3-4F9D-AEBA-F54A3D0C44C5}"/>
              </a:ext>
            </a:extLst>
          </p:cNvPr>
          <p:cNvSpPr>
            <a:spLocks noGrp="1"/>
          </p:cNvSpPr>
          <p:nvPr>
            <p:ph idx="1"/>
          </p:nvPr>
        </p:nvSpPr>
        <p:spPr>
          <a:xfrm>
            <a:off x="4875629" y="1244906"/>
            <a:ext cx="7083082" cy="5399899"/>
          </a:xfrm>
        </p:spPr>
        <p:txBody>
          <a:bodyPr>
            <a:normAutofit/>
          </a:bodyPr>
          <a:lstStyle/>
          <a:p>
            <a:pPr>
              <a:buClr>
                <a:srgbClr val="1E968F"/>
              </a:buClr>
            </a:pPr>
            <a:r>
              <a:rPr lang="en-US" sz="2500" dirty="0">
                <a:latin typeface="Arial" panose="020B0604020202020204" pitchFamily="34" charset="0"/>
                <a:cs typeface="Arial" panose="020B0604020202020204" pitchFamily="34" charset="0"/>
              </a:rPr>
              <a:t>Make perpetrators’ choices to use violence visible and offer them an opportunity to change their behaviour and stop using violence</a:t>
            </a:r>
          </a:p>
          <a:p>
            <a:pPr>
              <a:buClr>
                <a:srgbClr val="1E968F"/>
              </a:buClr>
            </a:pPr>
            <a:r>
              <a:rPr lang="en-US" sz="2500" dirty="0">
                <a:latin typeface="Arial" panose="020B0604020202020204" pitchFamily="34" charset="0"/>
                <a:cs typeface="Arial" panose="020B0604020202020204" pitchFamily="34" charset="0"/>
              </a:rPr>
              <a:t>Positive parenting and family functioning</a:t>
            </a:r>
          </a:p>
          <a:p>
            <a:pPr>
              <a:buClr>
                <a:srgbClr val="1E968F"/>
              </a:buClr>
            </a:pPr>
            <a:r>
              <a:rPr lang="en-US" sz="2500" dirty="0">
                <a:latin typeface="Arial" panose="020B0604020202020204" pitchFamily="34" charset="0"/>
                <a:cs typeface="Arial" panose="020B0604020202020204" pitchFamily="34" charset="0"/>
              </a:rPr>
              <a:t>To develop and refine a practice-led model that informs and provides learnings for the family violence and broader community sector</a:t>
            </a:r>
            <a:endParaRPr lang="en-AU"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0408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617AD-C1BC-423F-9073-B8C58223A3E8}"/>
              </a:ext>
            </a:extLst>
          </p:cNvPr>
          <p:cNvSpPr>
            <a:spLocks noGrp="1"/>
          </p:cNvSpPr>
          <p:nvPr>
            <p:ph type="title"/>
          </p:nvPr>
        </p:nvSpPr>
        <p:spPr>
          <a:xfrm>
            <a:off x="4875628" y="213194"/>
            <a:ext cx="7083082" cy="1325563"/>
          </a:xfrm>
        </p:spPr>
        <p:txBody>
          <a:bodyPr>
            <a:normAutofit/>
          </a:bodyPr>
          <a:lstStyle/>
          <a:p>
            <a:r>
              <a:rPr lang="en-AU" sz="5500" dirty="0">
                <a:solidFill>
                  <a:srgbClr val="135D59"/>
                </a:solidFill>
                <a:latin typeface="Bell Gothic Std Black" panose="020B0706020202040204" pitchFamily="34" charset="0"/>
              </a:rPr>
              <a:t>KST principles</a:t>
            </a:r>
          </a:p>
        </p:txBody>
      </p:sp>
      <p:sp>
        <p:nvSpPr>
          <p:cNvPr id="3" name="Content Placeholder 2">
            <a:extLst>
              <a:ext uri="{FF2B5EF4-FFF2-40B4-BE49-F238E27FC236}">
                <a16:creationId xmlns:a16="http://schemas.microsoft.com/office/drawing/2014/main" xmlns="" id="{DB05B8A5-48F3-4F9D-AEBA-F54A3D0C44C5}"/>
              </a:ext>
            </a:extLst>
          </p:cNvPr>
          <p:cNvSpPr>
            <a:spLocks noGrp="1"/>
          </p:cNvSpPr>
          <p:nvPr>
            <p:ph idx="1"/>
          </p:nvPr>
        </p:nvSpPr>
        <p:spPr>
          <a:xfrm>
            <a:off x="4875629" y="1244906"/>
            <a:ext cx="7083082" cy="5399899"/>
          </a:xfrm>
        </p:spPr>
        <p:txBody>
          <a:bodyPr>
            <a:normAutofit lnSpcReduction="10000"/>
          </a:bodyPr>
          <a:lstStyle/>
          <a:p>
            <a:pPr lvl="0"/>
            <a:r>
              <a:rPr lang="en-AU" dirty="0"/>
              <a:t>Child centred</a:t>
            </a:r>
          </a:p>
          <a:p>
            <a:pPr lvl="0"/>
            <a:r>
              <a:rPr lang="en-AU" dirty="0"/>
              <a:t>Feminist informed </a:t>
            </a:r>
          </a:p>
          <a:p>
            <a:pPr lvl="0"/>
            <a:r>
              <a:rPr lang="en-AU" dirty="0"/>
              <a:t>Attachment informed </a:t>
            </a:r>
          </a:p>
          <a:p>
            <a:pPr lvl="0"/>
            <a:r>
              <a:rPr lang="en-AU" dirty="0"/>
              <a:t>Trauma informed</a:t>
            </a:r>
          </a:p>
          <a:p>
            <a:pPr lvl="0"/>
            <a:r>
              <a:rPr lang="en-AU" dirty="0"/>
              <a:t>Flexible</a:t>
            </a:r>
          </a:p>
          <a:p>
            <a:pPr lvl="0"/>
            <a:r>
              <a:rPr lang="en-AU" dirty="0"/>
              <a:t>Supports and highlights the strengths of the victim survivor parent</a:t>
            </a:r>
          </a:p>
          <a:p>
            <a:pPr lvl="0"/>
            <a:r>
              <a:rPr lang="en-AU" dirty="0"/>
              <a:t>Invites perpetrators to take accountability for their behaviour and its impacts</a:t>
            </a:r>
          </a:p>
          <a:p>
            <a:pPr lvl="0"/>
            <a:r>
              <a:rPr lang="en-AU" dirty="0"/>
              <a:t>Restorative</a:t>
            </a:r>
          </a:p>
          <a:p>
            <a:pPr lvl="0"/>
            <a:r>
              <a:rPr lang="en-AU" dirty="0"/>
              <a:t>Cross sector service coordination and integration </a:t>
            </a:r>
          </a:p>
          <a:p>
            <a:pPr>
              <a:buClr>
                <a:srgbClr val="1E968F"/>
              </a:buClr>
            </a:pPr>
            <a:endParaRPr lang="en-AU" sz="2500" dirty="0">
              <a:solidFill>
                <a:srgbClr val="4D4950"/>
              </a:solidFill>
              <a:latin typeface="HelveticaNeueLT Std Med" panose="020B0604020202020204" pitchFamily="34" charset="0"/>
            </a:endParaRPr>
          </a:p>
        </p:txBody>
      </p:sp>
    </p:spTree>
    <p:extLst>
      <p:ext uri="{BB962C8B-B14F-4D97-AF65-F5344CB8AC3E}">
        <p14:creationId xmlns:p14="http://schemas.microsoft.com/office/powerpoint/2010/main" val="2935332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617AD-C1BC-423F-9073-B8C58223A3E8}"/>
              </a:ext>
            </a:extLst>
          </p:cNvPr>
          <p:cNvSpPr>
            <a:spLocks noGrp="1"/>
          </p:cNvSpPr>
          <p:nvPr>
            <p:ph type="title"/>
          </p:nvPr>
        </p:nvSpPr>
        <p:spPr>
          <a:xfrm>
            <a:off x="4875628" y="213194"/>
            <a:ext cx="7083082" cy="1325563"/>
          </a:xfrm>
        </p:spPr>
        <p:txBody>
          <a:bodyPr>
            <a:normAutofit fontScale="90000"/>
          </a:bodyPr>
          <a:lstStyle/>
          <a:p>
            <a:r>
              <a:rPr lang="en-AU" sz="5500" dirty="0">
                <a:solidFill>
                  <a:srgbClr val="135D59"/>
                </a:solidFill>
                <a:latin typeface="Bell Gothic Std Black" panose="020B0706020202040204" pitchFamily="34" charset="0"/>
              </a:rPr>
              <a:t>Methodology of evaluation</a:t>
            </a:r>
          </a:p>
        </p:txBody>
      </p:sp>
      <p:sp>
        <p:nvSpPr>
          <p:cNvPr id="3" name="Content Placeholder 2">
            <a:extLst>
              <a:ext uri="{FF2B5EF4-FFF2-40B4-BE49-F238E27FC236}">
                <a16:creationId xmlns:a16="http://schemas.microsoft.com/office/drawing/2014/main" xmlns="" id="{DB05B8A5-48F3-4F9D-AEBA-F54A3D0C44C5}"/>
              </a:ext>
            </a:extLst>
          </p:cNvPr>
          <p:cNvSpPr>
            <a:spLocks noGrp="1"/>
          </p:cNvSpPr>
          <p:nvPr>
            <p:ph idx="1"/>
          </p:nvPr>
        </p:nvSpPr>
        <p:spPr>
          <a:xfrm>
            <a:off x="4875629" y="1538756"/>
            <a:ext cx="7083082" cy="5106049"/>
          </a:xfrm>
        </p:spPr>
        <p:txBody>
          <a:bodyPr>
            <a:normAutofit/>
          </a:bodyPr>
          <a:lstStyle/>
          <a:p>
            <a:pPr>
              <a:buClr>
                <a:srgbClr val="1E968F"/>
              </a:buClr>
            </a:pPr>
            <a:r>
              <a:rPr lang="en-AU" sz="2500" dirty="0">
                <a:latin typeface="Arial" panose="020B0604020202020204" pitchFamily="34" charset="0"/>
                <a:cs typeface="Arial" panose="020B0604020202020204" pitchFamily="34" charset="0"/>
              </a:rPr>
              <a:t>Interviews with children, women, men, program staff and referring professionals</a:t>
            </a:r>
          </a:p>
          <a:p>
            <a:pPr>
              <a:buClr>
                <a:srgbClr val="1E968F"/>
              </a:buClr>
            </a:pPr>
            <a:endParaRPr lang="en-AU" sz="2500" dirty="0">
              <a:latin typeface="Arial" panose="020B0604020202020204" pitchFamily="34" charset="0"/>
              <a:cs typeface="Arial" panose="020B0604020202020204" pitchFamily="34" charset="0"/>
            </a:endParaRPr>
          </a:p>
          <a:p>
            <a:pPr>
              <a:buClr>
                <a:srgbClr val="1E968F"/>
              </a:buClr>
            </a:pPr>
            <a:r>
              <a:rPr lang="en-AU" sz="2500" dirty="0">
                <a:latin typeface="Arial" panose="020B0604020202020204" pitchFamily="34" charset="0"/>
                <a:cs typeface="Arial" panose="020B0604020202020204" pitchFamily="34" charset="0"/>
              </a:rPr>
              <a:t>Evaluation Project team: </a:t>
            </a:r>
          </a:p>
          <a:p>
            <a:pPr>
              <a:buClr>
                <a:srgbClr val="1E968F"/>
              </a:buClr>
            </a:pPr>
            <a:r>
              <a:rPr lang="en-AU" sz="2500" dirty="0">
                <a:latin typeface="Arial" panose="020B0604020202020204" pitchFamily="34" charset="0"/>
                <a:cs typeface="Arial" panose="020B0604020202020204" pitchFamily="34" charset="0"/>
              </a:rPr>
              <a:t>Anneliese Spiteri-Staines</a:t>
            </a:r>
          </a:p>
          <a:p>
            <a:pPr>
              <a:buClr>
                <a:srgbClr val="1E968F"/>
              </a:buClr>
            </a:pPr>
            <a:r>
              <a:rPr lang="en-AU" sz="2500" dirty="0">
                <a:latin typeface="Arial" panose="020B0604020202020204" pitchFamily="34" charset="0"/>
                <a:cs typeface="Arial" panose="020B0604020202020204" pitchFamily="34" charset="0"/>
              </a:rPr>
              <a:t>Kristin Diemer</a:t>
            </a:r>
          </a:p>
          <a:p>
            <a:pPr>
              <a:buClr>
                <a:srgbClr val="1E968F"/>
              </a:buClr>
            </a:pPr>
            <a:r>
              <a:rPr lang="en-AU" sz="2500" dirty="0">
                <a:latin typeface="Arial" panose="020B0604020202020204" pitchFamily="34" charset="0"/>
                <a:cs typeface="Arial" panose="020B0604020202020204" pitchFamily="34" charset="0"/>
              </a:rPr>
              <a:t>Deb Absler</a:t>
            </a:r>
          </a:p>
          <a:p>
            <a:pPr>
              <a:buClr>
                <a:srgbClr val="1E968F"/>
              </a:buClr>
            </a:pPr>
            <a:r>
              <a:rPr lang="en-AU" sz="2500" dirty="0">
                <a:latin typeface="Arial" panose="020B0604020202020204" pitchFamily="34" charset="0"/>
                <a:cs typeface="Arial" panose="020B0604020202020204" pitchFamily="34" charset="0"/>
              </a:rPr>
              <a:t>Cathy Humphreys</a:t>
            </a:r>
          </a:p>
          <a:p>
            <a:pPr>
              <a:buClr>
                <a:srgbClr val="1E968F"/>
              </a:buClr>
            </a:pPr>
            <a:endParaRPr lang="en-AU" sz="2500" dirty="0">
              <a:solidFill>
                <a:srgbClr val="4D4950"/>
              </a:solidFill>
              <a:latin typeface="HelveticaNeueLT Std Med" panose="020B0604020202020204" pitchFamily="34" charset="0"/>
            </a:endParaRPr>
          </a:p>
        </p:txBody>
      </p:sp>
    </p:spTree>
    <p:extLst>
      <p:ext uri="{BB962C8B-B14F-4D97-AF65-F5344CB8AC3E}">
        <p14:creationId xmlns:p14="http://schemas.microsoft.com/office/powerpoint/2010/main" val="16899755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617AD-C1BC-423F-9073-B8C58223A3E8}"/>
              </a:ext>
            </a:extLst>
          </p:cNvPr>
          <p:cNvSpPr>
            <a:spLocks noGrp="1"/>
          </p:cNvSpPr>
          <p:nvPr>
            <p:ph type="title"/>
          </p:nvPr>
        </p:nvSpPr>
        <p:spPr>
          <a:xfrm>
            <a:off x="4875628" y="213194"/>
            <a:ext cx="7083082" cy="1325563"/>
          </a:xfrm>
        </p:spPr>
        <p:txBody>
          <a:bodyPr>
            <a:normAutofit/>
          </a:bodyPr>
          <a:lstStyle/>
          <a:p>
            <a:r>
              <a:rPr lang="en-AU" sz="5500" dirty="0">
                <a:solidFill>
                  <a:srgbClr val="135D59"/>
                </a:solidFill>
                <a:latin typeface="Bell Gothic Std Black" panose="020B0706020202040204" pitchFamily="34" charset="0"/>
              </a:rPr>
              <a:t>Evaluation aims</a:t>
            </a:r>
          </a:p>
        </p:txBody>
      </p:sp>
      <p:sp>
        <p:nvSpPr>
          <p:cNvPr id="3" name="Content Placeholder 2">
            <a:extLst>
              <a:ext uri="{FF2B5EF4-FFF2-40B4-BE49-F238E27FC236}">
                <a16:creationId xmlns:a16="http://schemas.microsoft.com/office/drawing/2014/main" xmlns="" id="{DB05B8A5-48F3-4F9D-AEBA-F54A3D0C44C5}"/>
              </a:ext>
            </a:extLst>
          </p:cNvPr>
          <p:cNvSpPr>
            <a:spLocks noGrp="1"/>
          </p:cNvSpPr>
          <p:nvPr>
            <p:ph idx="1"/>
          </p:nvPr>
        </p:nvSpPr>
        <p:spPr>
          <a:xfrm>
            <a:off x="4875629" y="1538756"/>
            <a:ext cx="7083082" cy="5106049"/>
          </a:xfrm>
        </p:spPr>
        <p:txBody>
          <a:bodyPr>
            <a:normAutofit/>
          </a:bodyPr>
          <a:lstStyle/>
          <a:p>
            <a:pPr>
              <a:buClr>
                <a:srgbClr val="1E968F"/>
              </a:buClr>
            </a:pPr>
            <a:r>
              <a:rPr lang="en-AU" sz="2500" dirty="0">
                <a:latin typeface="Arial" panose="020B0604020202020204" pitchFamily="34" charset="0"/>
                <a:cs typeface="Arial" panose="020B0604020202020204" pitchFamily="34" charset="0"/>
              </a:rPr>
              <a:t>Understand how the KST pilot was developed and implemented subsequent to model design</a:t>
            </a:r>
          </a:p>
          <a:p>
            <a:pPr>
              <a:buClr>
                <a:srgbClr val="1E968F"/>
              </a:buClr>
            </a:pPr>
            <a:r>
              <a:rPr lang="en-AU" sz="2500" dirty="0">
                <a:latin typeface="Arial" panose="020B0604020202020204" pitchFamily="34" charset="0"/>
                <a:cs typeface="Arial" panose="020B0604020202020204" pitchFamily="34" charset="0"/>
              </a:rPr>
              <a:t>Determine the extent that KST reached its key target service recipients (families experiencing violence)</a:t>
            </a:r>
          </a:p>
          <a:p>
            <a:pPr>
              <a:buClr>
                <a:srgbClr val="1E968F"/>
              </a:buClr>
            </a:pPr>
            <a:r>
              <a:rPr lang="en-AU" sz="2500" dirty="0">
                <a:latin typeface="Arial" panose="020B0604020202020204" pitchFamily="34" charset="0"/>
                <a:cs typeface="Arial" panose="020B0604020202020204" pitchFamily="34" charset="0"/>
              </a:rPr>
              <a:t>Understand the broader organisational and service system context impacting on the delivery of KST</a:t>
            </a:r>
          </a:p>
          <a:p>
            <a:pPr>
              <a:buClr>
                <a:srgbClr val="1E968F"/>
              </a:buClr>
            </a:pPr>
            <a:r>
              <a:rPr lang="en-AU" sz="2500" dirty="0">
                <a:latin typeface="Arial" panose="020B0604020202020204" pitchFamily="34" charset="0"/>
                <a:cs typeface="Arial" panose="020B0604020202020204" pitchFamily="34" charset="0"/>
              </a:rPr>
              <a:t>Extent to which KST achieved intended outcomes</a:t>
            </a:r>
          </a:p>
          <a:p>
            <a:pPr>
              <a:buClr>
                <a:srgbClr val="1E968F"/>
              </a:buClr>
            </a:pPr>
            <a:r>
              <a:rPr lang="en-AU" sz="2500" dirty="0">
                <a:latin typeface="Arial" panose="020B0604020202020204" pitchFamily="34" charset="0"/>
                <a:cs typeface="Arial" panose="020B0604020202020204" pitchFamily="34" charset="0"/>
              </a:rPr>
              <a:t>Evaluation strengths and limitations of KST model</a:t>
            </a:r>
          </a:p>
          <a:p>
            <a:pPr>
              <a:buClr>
                <a:srgbClr val="1E968F"/>
              </a:buClr>
            </a:pPr>
            <a:endParaRPr lang="en-AU" sz="2500" dirty="0">
              <a:solidFill>
                <a:srgbClr val="4D4950"/>
              </a:solidFill>
              <a:latin typeface="HelveticaNeueLT Std Med" panose="020B0604020202020204" pitchFamily="34" charset="0"/>
            </a:endParaRPr>
          </a:p>
        </p:txBody>
      </p:sp>
    </p:spTree>
    <p:extLst>
      <p:ext uri="{BB962C8B-B14F-4D97-AF65-F5344CB8AC3E}">
        <p14:creationId xmlns:p14="http://schemas.microsoft.com/office/powerpoint/2010/main" val="4826882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xmlns="" id="{E0CD60CF-8597-4B84-893F-2DD70B44A5E5}"/>
              </a:ext>
            </a:extLst>
          </p:cNvPr>
          <p:cNvSpPr txBox="1">
            <a:spLocks/>
          </p:cNvSpPr>
          <p:nvPr/>
        </p:nvSpPr>
        <p:spPr>
          <a:xfrm>
            <a:off x="1524000" y="1333379"/>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6500" dirty="0">
                <a:solidFill>
                  <a:srgbClr val="135D59"/>
                </a:solidFill>
                <a:latin typeface="Bell Gothic Std Black" panose="020B0706020202040204" pitchFamily="34" charset="0"/>
              </a:rPr>
              <a:t>Findings:</a:t>
            </a:r>
          </a:p>
        </p:txBody>
      </p:sp>
    </p:spTree>
    <p:extLst>
      <p:ext uri="{BB962C8B-B14F-4D97-AF65-F5344CB8AC3E}">
        <p14:creationId xmlns:p14="http://schemas.microsoft.com/office/powerpoint/2010/main" val="9469931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HW PPT Theme">
  <a:themeElements>
    <a:clrScheme name="WHW Theme">
      <a:dk1>
        <a:sysClr val="windowText" lastClr="000000"/>
      </a:dk1>
      <a:lt1>
        <a:sysClr val="window" lastClr="FFFFFF"/>
      </a:lt1>
      <a:dk2>
        <a:srgbClr val="3A3838"/>
      </a:dk2>
      <a:lt2>
        <a:srgbClr val="E7E6E6"/>
      </a:lt2>
      <a:accent1>
        <a:srgbClr val="A2DDD6"/>
      </a:accent1>
      <a:accent2>
        <a:srgbClr val="1D726C"/>
      </a:accent2>
      <a:accent3>
        <a:srgbClr val="49C3BA"/>
      </a:accent3>
      <a:accent4>
        <a:srgbClr val="0B958E"/>
      </a:accent4>
      <a:accent5>
        <a:srgbClr val="63B9B1"/>
      </a:accent5>
      <a:accent6>
        <a:srgbClr val="1E514C"/>
      </a:accent6>
      <a:hlink>
        <a:srgbClr val="0563C1"/>
      </a:hlink>
      <a:folHlink>
        <a:srgbClr val="008A88"/>
      </a:folHlink>
    </a:clrScheme>
    <a:fontScheme name="WHW Fonts">
      <a:majorFont>
        <a:latin typeface="Franklin Gothic Medium C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HW PPT Theme" id="{CA701E1E-F2BC-430A-8B09-7AB8AFFF6068}" vid="{03C91636-E3B6-4C78-8456-5956A4925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B74C9D2AD40A4397E2F468763CCAAA" ma:contentTypeVersion="2" ma:contentTypeDescription="Create a new document." ma:contentTypeScope="" ma:versionID="19977daac0b58b336a713b89adf66e63">
  <xsd:schema xmlns:xsd="http://www.w3.org/2001/XMLSchema" xmlns:xs="http://www.w3.org/2001/XMLSchema" xmlns:p="http://schemas.microsoft.com/office/2006/metadata/properties" xmlns:ns3="13bc3fa2-c7f0-4995-8f93-60beb54fd4dd" targetNamespace="http://schemas.microsoft.com/office/2006/metadata/properties" ma:root="true" ma:fieldsID="c6549012bfba7751b0bbddb59e3fbaaa" ns3:_="">
    <xsd:import namespace="13bc3fa2-c7f0-4995-8f93-60beb54fd4d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c3fa2-c7f0-4995-8f93-60beb54fd4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FE90A0-0489-405B-9F5F-0BDE65DA7559}">
  <ds:schemaRefs>
    <ds:schemaRef ds:uri="http://schemas.openxmlformats.org/package/2006/metadata/core-properties"/>
    <ds:schemaRef ds:uri="http://schemas.microsoft.com/office/2006/documentManagement/types"/>
    <ds:schemaRef ds:uri="13bc3fa2-c7f0-4995-8f93-60beb54fd4dd"/>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E1A1403-5CC6-4A4B-ACE8-795727978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c3fa2-c7f0-4995-8f93-60beb54fd4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E5429D-76F4-47EB-A35D-04B57535AA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5546</TotalTime>
  <Words>2924</Words>
  <Application>Microsoft Macintosh PowerPoint</Application>
  <PresentationFormat>Custom</PresentationFormat>
  <Paragraphs>297</Paragraphs>
  <Slides>24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Franklin Gothic Medium Cond</vt:lpstr>
      <vt:lpstr>WHW PPT Theme</vt:lpstr>
      <vt:lpstr>Keeping Safe Together Program evaluation findings</vt:lpstr>
      <vt:lpstr>Who we are </vt:lpstr>
      <vt:lpstr>Background of KST</vt:lpstr>
      <vt:lpstr>KST aims</vt:lpstr>
      <vt:lpstr>KST aims</vt:lpstr>
      <vt:lpstr>KST principles</vt:lpstr>
      <vt:lpstr>Methodology of evaluation</vt:lpstr>
      <vt:lpstr>Evaluation aims</vt:lpstr>
      <vt:lpstr>PowerPoint Presentation</vt:lpstr>
      <vt:lpstr>Demographic data </vt:lpstr>
      <vt:lpstr>Demographic data </vt:lpstr>
      <vt:lpstr>Women’s voices</vt:lpstr>
      <vt:lpstr>Women’s voices</vt:lpstr>
      <vt:lpstr>Women’s voices</vt:lpstr>
      <vt:lpstr>Men’s voices</vt:lpstr>
      <vt:lpstr>Men’s voices</vt:lpstr>
      <vt:lpstr>Children’s voices</vt:lpstr>
      <vt:lpstr>Children’s voices</vt:lpstr>
      <vt:lpstr>Strengths</vt:lpstr>
      <vt:lpstr>Challenges </vt:lpstr>
      <vt:lpstr>Challenges </vt:lpstr>
      <vt:lpstr>Where to from here?</vt:lpstr>
      <vt:lpstr>Where to from here?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and reproductive health services - the experiences of women in Melbourne’s west.</dc:title>
  <dc:creator>Tizita Yohannes</dc:creator>
  <cp:lastModifiedBy>Microsoft Office User</cp:lastModifiedBy>
  <cp:revision>183</cp:revision>
  <dcterms:created xsi:type="dcterms:W3CDTF">2019-07-12T00:52:41Z</dcterms:created>
  <dcterms:modified xsi:type="dcterms:W3CDTF">2019-10-17T04:31:21Z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0x01010001B74C9D2AD40A4397E2F468763CCAAA</vt:lpwstr>
  </property>
</Properties>
</file>