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326" r:id="rId6"/>
    <p:sldId id="427" r:id="rId7"/>
    <p:sldId id="411" r:id="rId8"/>
    <p:sldId id="428" r:id="rId9"/>
    <p:sldId id="432" r:id="rId10"/>
    <p:sldId id="431" r:id="rId11"/>
    <p:sldId id="433" r:id="rId12"/>
    <p:sldId id="416" r:id="rId13"/>
    <p:sldId id="377" r:id="rId14"/>
  </p:sldIdLst>
  <p:sldSz cx="9145588" cy="5145088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>
      <p:cViewPr varScale="1">
        <p:scale>
          <a:sx n="141" d="100"/>
          <a:sy n="141" d="100"/>
        </p:scale>
        <p:origin x="780" y="114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A23E2-9E0F-4AAA-979E-90412C91935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86C7067F-3967-4A9C-9EC8-8083F90F89DB}">
      <dgm:prSet phldrT="[Text]" custT="1"/>
      <dgm:spPr/>
      <dgm:t>
        <a:bodyPr/>
        <a:lstStyle/>
        <a:p>
          <a:pPr>
            <a:buNone/>
          </a:pPr>
          <a:r>
            <a:rPr lang="en-US" sz="1200" dirty="0"/>
            <a:t>Step 1: Identify the perpetrator’s pattern of coercive control and actions taken to harm the children</a:t>
          </a:r>
          <a:endParaRPr lang="en-AU" sz="1200" dirty="0"/>
        </a:p>
      </dgm:t>
    </dgm:pt>
    <dgm:pt modelId="{98F62D9E-9B07-4221-A49A-39F9F127B3A8}" type="parTrans" cxnId="{A85E9AE9-6A24-4840-974C-170B56E01753}">
      <dgm:prSet/>
      <dgm:spPr/>
      <dgm:t>
        <a:bodyPr/>
        <a:lstStyle/>
        <a:p>
          <a:endParaRPr lang="en-AU"/>
        </a:p>
      </dgm:t>
    </dgm:pt>
    <dgm:pt modelId="{D0D9EFA8-B44C-4B09-AE90-8FC21297FFD7}" type="sibTrans" cxnId="{A85E9AE9-6A24-4840-974C-170B56E01753}">
      <dgm:prSet/>
      <dgm:spPr/>
      <dgm:t>
        <a:bodyPr/>
        <a:lstStyle/>
        <a:p>
          <a:endParaRPr lang="en-AU"/>
        </a:p>
      </dgm:t>
    </dgm:pt>
    <dgm:pt modelId="{DDF8071C-4ECB-48B9-A676-B9611424B349}">
      <dgm:prSet phldrT="[Text]" custT="1"/>
      <dgm:spPr/>
      <dgm:t>
        <a:bodyPr/>
        <a:lstStyle/>
        <a:p>
          <a:pPr>
            <a:buNone/>
          </a:pPr>
          <a:r>
            <a:rPr lang="en-US" sz="1200" dirty="0"/>
            <a:t>Step 3: Map the perpetrator pattern onto adult survivor’s strengths</a:t>
          </a:r>
          <a:endParaRPr lang="en-AU" sz="1200" dirty="0"/>
        </a:p>
      </dgm:t>
    </dgm:pt>
    <dgm:pt modelId="{E33620E3-376B-448C-B337-3EDC64E3A9E2}" type="parTrans" cxnId="{7EEE67FB-C408-4BAE-BE2D-642DC34ECA63}">
      <dgm:prSet/>
      <dgm:spPr/>
      <dgm:t>
        <a:bodyPr/>
        <a:lstStyle/>
        <a:p>
          <a:endParaRPr lang="en-AU"/>
        </a:p>
      </dgm:t>
    </dgm:pt>
    <dgm:pt modelId="{E16695AC-C6F3-4273-8CC7-E0CABF9EBEB8}" type="sibTrans" cxnId="{7EEE67FB-C408-4BAE-BE2D-642DC34ECA63}">
      <dgm:prSet/>
      <dgm:spPr/>
      <dgm:t>
        <a:bodyPr/>
        <a:lstStyle/>
        <a:p>
          <a:endParaRPr lang="en-AU"/>
        </a:p>
      </dgm:t>
    </dgm:pt>
    <dgm:pt modelId="{AD4AD0EC-D81C-4BFA-B71C-7810B8F033B2}">
      <dgm:prSet phldrT="[Text]" custT="1"/>
      <dgm:spPr/>
      <dgm:t>
        <a:bodyPr/>
        <a:lstStyle/>
        <a:p>
          <a:pPr>
            <a:buNone/>
          </a:pPr>
          <a:r>
            <a:rPr lang="en-US" sz="1200" dirty="0"/>
            <a:t>Step 4: Map the perpetrator pattern onto socioeconomic, AOD, MH, culture etc.</a:t>
          </a:r>
          <a:endParaRPr lang="en-AU" sz="1200" dirty="0"/>
        </a:p>
      </dgm:t>
    </dgm:pt>
    <dgm:pt modelId="{0C4A1ED9-597A-46A2-BB46-EF053BA7316C}" type="parTrans" cxnId="{59A7B4F6-93A5-46C6-A246-787A2D7ECF7C}">
      <dgm:prSet/>
      <dgm:spPr/>
      <dgm:t>
        <a:bodyPr/>
        <a:lstStyle/>
        <a:p>
          <a:endParaRPr lang="en-AU"/>
        </a:p>
      </dgm:t>
    </dgm:pt>
    <dgm:pt modelId="{A89B916F-796A-4100-84FA-7308375BFD51}" type="sibTrans" cxnId="{59A7B4F6-93A5-46C6-A246-787A2D7ECF7C}">
      <dgm:prSet/>
      <dgm:spPr/>
      <dgm:t>
        <a:bodyPr/>
        <a:lstStyle/>
        <a:p>
          <a:endParaRPr lang="en-AU"/>
        </a:p>
      </dgm:t>
    </dgm:pt>
    <dgm:pt modelId="{429E75B8-FBF4-41F8-BCA3-DD4CDF0183A3}">
      <dgm:prSet phldrT="[Text]" custT="1"/>
      <dgm:spPr/>
      <dgm:t>
        <a:bodyPr/>
        <a:lstStyle/>
        <a:p>
          <a:pPr>
            <a:buNone/>
          </a:pPr>
          <a:r>
            <a:rPr lang="en-US" sz="1200" dirty="0"/>
            <a:t>Step 5: Implications for practice</a:t>
          </a:r>
          <a:endParaRPr lang="en-AU" sz="1200" dirty="0"/>
        </a:p>
      </dgm:t>
    </dgm:pt>
    <dgm:pt modelId="{A283B49B-848E-4A40-933F-C350E96FE928}" type="parTrans" cxnId="{2B17BEA8-3FF5-4FF1-9DF1-4F4C29A28C8A}">
      <dgm:prSet/>
      <dgm:spPr/>
      <dgm:t>
        <a:bodyPr/>
        <a:lstStyle/>
        <a:p>
          <a:endParaRPr lang="en-AU"/>
        </a:p>
      </dgm:t>
    </dgm:pt>
    <dgm:pt modelId="{2F28DFD1-8DB4-4802-8CB4-3EA4B92BF210}" type="sibTrans" cxnId="{2B17BEA8-3FF5-4FF1-9DF1-4F4C29A28C8A}">
      <dgm:prSet/>
      <dgm:spPr/>
      <dgm:t>
        <a:bodyPr/>
        <a:lstStyle/>
        <a:p>
          <a:endParaRPr lang="en-AU"/>
        </a:p>
      </dgm:t>
    </dgm:pt>
    <dgm:pt modelId="{ECA52309-1CEA-4549-9AB8-E35C5A7E0CD8}">
      <dgm:prSet phldrT="[Text]" custT="1"/>
      <dgm:spPr/>
      <dgm:t>
        <a:bodyPr/>
        <a:lstStyle/>
        <a:p>
          <a:pPr>
            <a:buNone/>
          </a:pPr>
          <a:r>
            <a:rPr lang="en-US" sz="1200" dirty="0"/>
            <a:t>Step 2: Map the perpetrator’s pattern onto the child and family functioning</a:t>
          </a:r>
          <a:endParaRPr lang="en-AU" sz="1200" dirty="0"/>
        </a:p>
      </dgm:t>
    </dgm:pt>
    <dgm:pt modelId="{F0715CD1-C0C0-474E-BF3A-8584B139CC47}" type="sibTrans" cxnId="{4C0BE4FC-D124-4124-B779-4EA4394677FF}">
      <dgm:prSet/>
      <dgm:spPr/>
      <dgm:t>
        <a:bodyPr/>
        <a:lstStyle/>
        <a:p>
          <a:endParaRPr lang="en-AU"/>
        </a:p>
      </dgm:t>
    </dgm:pt>
    <dgm:pt modelId="{354C4E5F-F856-43EB-A811-5E71497BDB38}" type="parTrans" cxnId="{4C0BE4FC-D124-4124-B779-4EA4394677FF}">
      <dgm:prSet/>
      <dgm:spPr/>
      <dgm:t>
        <a:bodyPr/>
        <a:lstStyle/>
        <a:p>
          <a:endParaRPr lang="en-AU"/>
        </a:p>
      </dgm:t>
    </dgm:pt>
    <dgm:pt modelId="{E3AE23A7-C58C-426D-B50C-C18F0CF85266}" type="pres">
      <dgm:prSet presAssocID="{A0BA23E2-9E0F-4AAA-979E-90412C91935E}" presName="rootnode" presStyleCnt="0">
        <dgm:presLayoutVars>
          <dgm:chMax/>
          <dgm:chPref/>
          <dgm:dir/>
          <dgm:animLvl val="lvl"/>
        </dgm:presLayoutVars>
      </dgm:prSet>
      <dgm:spPr/>
    </dgm:pt>
    <dgm:pt modelId="{DB9F0B4A-AEFA-4F0B-AB5B-E4C0433EA285}" type="pres">
      <dgm:prSet presAssocID="{86C7067F-3967-4A9C-9EC8-8083F90F89DB}" presName="composite" presStyleCnt="0"/>
      <dgm:spPr/>
    </dgm:pt>
    <dgm:pt modelId="{3160AE1E-30C3-40CA-98C4-56D57E258AC2}" type="pres">
      <dgm:prSet presAssocID="{86C7067F-3967-4A9C-9EC8-8083F90F89DB}" presName="bentUpArrow1" presStyleLbl="alignImgPlace1" presStyleIdx="0" presStyleCnt="4" custScaleX="94561" custScaleY="110821" custLinFactY="59235" custLinFactNeighborX="52640" custLinFactNeighborY="100000"/>
      <dgm:spPr>
        <a:solidFill>
          <a:srgbClr val="002060"/>
        </a:solidFill>
      </dgm:spPr>
    </dgm:pt>
    <dgm:pt modelId="{B768C23C-7448-4B36-B112-C7F849EC68E8}" type="pres">
      <dgm:prSet presAssocID="{86C7067F-3967-4A9C-9EC8-8083F90F89DB}" presName="ParentText" presStyleLbl="node1" presStyleIdx="0" presStyleCnt="5" custScaleX="406654" custScaleY="193214" custLinFactY="-1502" custLinFactNeighborX="15138" custLinFactNeighborY="-100000">
        <dgm:presLayoutVars>
          <dgm:chMax val="1"/>
          <dgm:chPref val="1"/>
          <dgm:bulletEnabled val="1"/>
        </dgm:presLayoutVars>
      </dgm:prSet>
      <dgm:spPr/>
    </dgm:pt>
    <dgm:pt modelId="{012EBF9C-A46C-4956-8CB3-1D22A07558DF}" type="pres">
      <dgm:prSet presAssocID="{86C7067F-3967-4A9C-9EC8-8083F90F89D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45A7D9B-EDE2-403B-9328-845FFF9ABFEB}" type="pres">
      <dgm:prSet presAssocID="{D0D9EFA8-B44C-4B09-AE90-8FC21297FFD7}" presName="sibTrans" presStyleCnt="0"/>
      <dgm:spPr/>
    </dgm:pt>
    <dgm:pt modelId="{D0AE5FBC-7210-4911-B89E-7EFA989A73A4}" type="pres">
      <dgm:prSet presAssocID="{ECA52309-1CEA-4549-9AB8-E35C5A7E0CD8}" presName="composite" presStyleCnt="0"/>
      <dgm:spPr/>
    </dgm:pt>
    <dgm:pt modelId="{9D2E4F18-BB56-4862-8E90-4311987E0723}" type="pres">
      <dgm:prSet presAssocID="{ECA52309-1CEA-4549-9AB8-E35C5A7E0CD8}" presName="bentUpArrow1" presStyleLbl="alignImgPlace1" presStyleIdx="1" presStyleCnt="4" custScaleX="71020" custScaleY="92588" custLinFactX="-200000" custLinFactY="-100000" custLinFactNeighborX="-255838" custLinFactNeighborY="-108337"/>
      <dgm:spPr>
        <a:solidFill>
          <a:srgbClr val="002060"/>
        </a:solidFill>
        <a:ln>
          <a:solidFill>
            <a:srgbClr val="002060"/>
          </a:solidFill>
        </a:ln>
      </dgm:spPr>
    </dgm:pt>
    <dgm:pt modelId="{4D8C6AD7-BF17-42D3-827F-32A9BAE736F8}" type="pres">
      <dgm:prSet presAssocID="{ECA52309-1CEA-4549-9AB8-E35C5A7E0CD8}" presName="ParentText" presStyleLbl="node1" presStyleIdx="1" presStyleCnt="5" custScaleX="411991" custScaleY="146547" custLinFactNeighborX="-39897" custLinFactNeighborY="-55740">
        <dgm:presLayoutVars>
          <dgm:chMax val="1"/>
          <dgm:chPref val="1"/>
          <dgm:bulletEnabled val="1"/>
        </dgm:presLayoutVars>
      </dgm:prSet>
      <dgm:spPr/>
    </dgm:pt>
    <dgm:pt modelId="{565AE430-54BD-4C1C-AE68-94A6CFB3D8AA}" type="pres">
      <dgm:prSet presAssocID="{ECA52309-1CEA-4549-9AB8-E35C5A7E0CD8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65218FD-4B39-4C82-894A-4BDD0D4A3378}" type="pres">
      <dgm:prSet presAssocID="{F0715CD1-C0C0-474E-BF3A-8584B139CC47}" presName="sibTrans" presStyleCnt="0"/>
      <dgm:spPr/>
    </dgm:pt>
    <dgm:pt modelId="{380CDF6B-8544-439A-B3E0-9C3521D59F6B}" type="pres">
      <dgm:prSet presAssocID="{DDF8071C-4ECB-48B9-A676-B9611424B349}" presName="composite" presStyleCnt="0"/>
      <dgm:spPr/>
    </dgm:pt>
    <dgm:pt modelId="{E67E3143-82D8-4E4A-A854-D601C2894092}" type="pres">
      <dgm:prSet presAssocID="{DDF8071C-4ECB-48B9-A676-B9611424B349}" presName="bentUpArrow1" presStyleLbl="alignImgPlace1" presStyleIdx="2" presStyleCnt="4" custLinFactX="-100000" custLinFactNeighborX="-127035" custLinFactNeighborY="16977"/>
      <dgm:spPr>
        <a:solidFill>
          <a:srgbClr val="002060"/>
        </a:solidFill>
      </dgm:spPr>
    </dgm:pt>
    <dgm:pt modelId="{E7B7E5BA-6D66-4B16-AE1A-90F1ED73B1CC}" type="pres">
      <dgm:prSet presAssocID="{DDF8071C-4ECB-48B9-A676-B9611424B349}" presName="ParentText" presStyleLbl="node1" presStyleIdx="2" presStyleCnt="5" custScaleX="411738" custScaleY="156736" custLinFactNeighborX="-70947" custLinFactNeighborY="-32131">
        <dgm:presLayoutVars>
          <dgm:chMax val="1"/>
          <dgm:chPref val="1"/>
          <dgm:bulletEnabled val="1"/>
        </dgm:presLayoutVars>
      </dgm:prSet>
      <dgm:spPr/>
    </dgm:pt>
    <dgm:pt modelId="{6BEAE308-28F2-4900-B4F5-AAE2A792A47E}" type="pres">
      <dgm:prSet presAssocID="{DDF8071C-4ECB-48B9-A676-B9611424B349}" presName="ChildText" presStyleLbl="revTx" presStyleIdx="2" presStyleCnt="4" custLinFactX="54953" custLinFactNeighborX="100000" custLinFactNeighborY="-92218">
        <dgm:presLayoutVars>
          <dgm:chMax val="0"/>
          <dgm:chPref val="0"/>
          <dgm:bulletEnabled val="1"/>
        </dgm:presLayoutVars>
      </dgm:prSet>
      <dgm:spPr/>
    </dgm:pt>
    <dgm:pt modelId="{7048612B-ED98-4FE9-A9D5-7D145D0FDB6B}" type="pres">
      <dgm:prSet presAssocID="{E16695AC-C6F3-4273-8CC7-E0CABF9EBEB8}" presName="sibTrans" presStyleCnt="0"/>
      <dgm:spPr/>
    </dgm:pt>
    <dgm:pt modelId="{C139072E-5902-4B40-915B-1DC45154ACEF}" type="pres">
      <dgm:prSet presAssocID="{AD4AD0EC-D81C-4BFA-B71C-7810B8F033B2}" presName="composite" presStyleCnt="0"/>
      <dgm:spPr/>
    </dgm:pt>
    <dgm:pt modelId="{E9D3483A-85D7-438D-9165-436C1C8A5717}" type="pres">
      <dgm:prSet presAssocID="{AD4AD0EC-D81C-4BFA-B71C-7810B8F033B2}" presName="bentUpArrow1" presStyleLbl="alignImgPlace1" presStyleIdx="3" presStyleCnt="4" custScaleX="86804" custScaleY="107638" custLinFactX="-44475" custLinFactNeighborX="-100000" custLinFactNeighborY="48752"/>
      <dgm:spPr>
        <a:solidFill>
          <a:srgbClr val="002060"/>
        </a:solidFill>
      </dgm:spPr>
    </dgm:pt>
    <dgm:pt modelId="{0CC05AE9-888B-4663-869A-98A60DF75EB0}" type="pres">
      <dgm:prSet presAssocID="{AD4AD0EC-D81C-4BFA-B71C-7810B8F033B2}" presName="ParentText" presStyleLbl="node1" presStyleIdx="3" presStyleCnt="5" custScaleX="408576" custScaleY="155523" custLinFactNeighborX="-60978" custLinFactNeighborY="-4029">
        <dgm:presLayoutVars>
          <dgm:chMax val="1"/>
          <dgm:chPref val="1"/>
          <dgm:bulletEnabled val="1"/>
        </dgm:presLayoutVars>
      </dgm:prSet>
      <dgm:spPr/>
    </dgm:pt>
    <dgm:pt modelId="{CC8711D9-D61D-45F7-8183-C89B752742CD}" type="pres">
      <dgm:prSet presAssocID="{AD4AD0EC-D81C-4BFA-B71C-7810B8F033B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6E942CD-2CE1-41C8-9C9A-7B68B67BA415}" type="pres">
      <dgm:prSet presAssocID="{A89B916F-796A-4100-84FA-7308375BFD51}" presName="sibTrans" presStyleCnt="0"/>
      <dgm:spPr/>
    </dgm:pt>
    <dgm:pt modelId="{F4FC82C4-648A-42E5-A295-F2AF39D50C72}" type="pres">
      <dgm:prSet presAssocID="{429E75B8-FBF4-41F8-BCA3-DD4CDF0183A3}" presName="composite" presStyleCnt="0"/>
      <dgm:spPr/>
    </dgm:pt>
    <dgm:pt modelId="{22E810AF-DC2B-4C2B-9696-3F7DF263D14A}" type="pres">
      <dgm:prSet presAssocID="{429E75B8-FBF4-41F8-BCA3-DD4CDF0183A3}" presName="ParentText" presStyleLbl="node1" presStyleIdx="4" presStyleCnt="5" custScaleX="400905" custScaleY="149196" custLinFactNeighborX="-11358" custLinFactNeighborY="27339">
        <dgm:presLayoutVars>
          <dgm:chMax val="1"/>
          <dgm:chPref val="1"/>
          <dgm:bulletEnabled val="1"/>
        </dgm:presLayoutVars>
      </dgm:prSet>
      <dgm:spPr/>
    </dgm:pt>
  </dgm:ptLst>
  <dgm:cxnLst>
    <dgm:cxn modelId="{94822319-EAF3-4A18-AE3B-785A6151E366}" type="presOf" srcId="{DDF8071C-4ECB-48B9-A676-B9611424B349}" destId="{E7B7E5BA-6D66-4B16-AE1A-90F1ED73B1CC}" srcOrd="0" destOrd="0" presId="urn:microsoft.com/office/officeart/2005/8/layout/StepDownProcess"/>
    <dgm:cxn modelId="{952FA767-116F-4730-AD49-E228E842F276}" type="presOf" srcId="{A0BA23E2-9E0F-4AAA-979E-90412C91935E}" destId="{E3AE23A7-C58C-426D-B50C-C18F0CF85266}" srcOrd="0" destOrd="0" presId="urn:microsoft.com/office/officeart/2005/8/layout/StepDownProcess"/>
    <dgm:cxn modelId="{6ED3A3A1-6099-4428-A7F5-B49776B78F4E}" type="presOf" srcId="{429E75B8-FBF4-41F8-BCA3-DD4CDF0183A3}" destId="{22E810AF-DC2B-4C2B-9696-3F7DF263D14A}" srcOrd="0" destOrd="0" presId="urn:microsoft.com/office/officeart/2005/8/layout/StepDownProcess"/>
    <dgm:cxn modelId="{2B17BEA8-3FF5-4FF1-9DF1-4F4C29A28C8A}" srcId="{A0BA23E2-9E0F-4AAA-979E-90412C91935E}" destId="{429E75B8-FBF4-41F8-BCA3-DD4CDF0183A3}" srcOrd="4" destOrd="0" parTransId="{A283B49B-848E-4A40-933F-C350E96FE928}" sibTransId="{2F28DFD1-8DB4-4802-8CB4-3EA4B92BF210}"/>
    <dgm:cxn modelId="{9F0E0DC8-8251-428D-81E1-3E8EB30ED654}" type="presOf" srcId="{86C7067F-3967-4A9C-9EC8-8083F90F89DB}" destId="{B768C23C-7448-4B36-B112-C7F849EC68E8}" srcOrd="0" destOrd="0" presId="urn:microsoft.com/office/officeart/2005/8/layout/StepDownProcess"/>
    <dgm:cxn modelId="{A85E9AE9-6A24-4840-974C-170B56E01753}" srcId="{A0BA23E2-9E0F-4AAA-979E-90412C91935E}" destId="{86C7067F-3967-4A9C-9EC8-8083F90F89DB}" srcOrd="0" destOrd="0" parTransId="{98F62D9E-9B07-4221-A49A-39F9F127B3A8}" sibTransId="{D0D9EFA8-B44C-4B09-AE90-8FC21297FFD7}"/>
    <dgm:cxn modelId="{1201ADED-62D4-45B3-9E8B-E458B5408080}" type="presOf" srcId="{ECA52309-1CEA-4549-9AB8-E35C5A7E0CD8}" destId="{4D8C6AD7-BF17-42D3-827F-32A9BAE736F8}" srcOrd="0" destOrd="0" presId="urn:microsoft.com/office/officeart/2005/8/layout/StepDownProcess"/>
    <dgm:cxn modelId="{59A7B4F6-93A5-46C6-A246-787A2D7ECF7C}" srcId="{A0BA23E2-9E0F-4AAA-979E-90412C91935E}" destId="{AD4AD0EC-D81C-4BFA-B71C-7810B8F033B2}" srcOrd="3" destOrd="0" parTransId="{0C4A1ED9-597A-46A2-BB46-EF053BA7316C}" sibTransId="{A89B916F-796A-4100-84FA-7308375BFD51}"/>
    <dgm:cxn modelId="{B9B84AF9-C6AA-44EE-A983-999BB39FB1A5}" type="presOf" srcId="{AD4AD0EC-D81C-4BFA-B71C-7810B8F033B2}" destId="{0CC05AE9-888B-4663-869A-98A60DF75EB0}" srcOrd="0" destOrd="0" presId="urn:microsoft.com/office/officeart/2005/8/layout/StepDownProcess"/>
    <dgm:cxn modelId="{7EEE67FB-C408-4BAE-BE2D-642DC34ECA63}" srcId="{A0BA23E2-9E0F-4AAA-979E-90412C91935E}" destId="{DDF8071C-4ECB-48B9-A676-B9611424B349}" srcOrd="2" destOrd="0" parTransId="{E33620E3-376B-448C-B337-3EDC64E3A9E2}" sibTransId="{E16695AC-C6F3-4273-8CC7-E0CABF9EBEB8}"/>
    <dgm:cxn modelId="{4C0BE4FC-D124-4124-B779-4EA4394677FF}" srcId="{A0BA23E2-9E0F-4AAA-979E-90412C91935E}" destId="{ECA52309-1CEA-4549-9AB8-E35C5A7E0CD8}" srcOrd="1" destOrd="0" parTransId="{354C4E5F-F856-43EB-A811-5E71497BDB38}" sibTransId="{F0715CD1-C0C0-474E-BF3A-8584B139CC47}"/>
    <dgm:cxn modelId="{A3813D75-A6DA-4D1F-9885-CD1F5964CFEA}" type="presParOf" srcId="{E3AE23A7-C58C-426D-B50C-C18F0CF85266}" destId="{DB9F0B4A-AEFA-4F0B-AB5B-E4C0433EA285}" srcOrd="0" destOrd="0" presId="urn:microsoft.com/office/officeart/2005/8/layout/StepDownProcess"/>
    <dgm:cxn modelId="{F088F6A9-9EE0-4239-B88E-B182AC845094}" type="presParOf" srcId="{DB9F0B4A-AEFA-4F0B-AB5B-E4C0433EA285}" destId="{3160AE1E-30C3-40CA-98C4-56D57E258AC2}" srcOrd="0" destOrd="0" presId="urn:microsoft.com/office/officeart/2005/8/layout/StepDownProcess"/>
    <dgm:cxn modelId="{FF323ED5-CD1B-47D5-A3C7-464146BFB65F}" type="presParOf" srcId="{DB9F0B4A-AEFA-4F0B-AB5B-E4C0433EA285}" destId="{B768C23C-7448-4B36-B112-C7F849EC68E8}" srcOrd="1" destOrd="0" presId="urn:microsoft.com/office/officeart/2005/8/layout/StepDownProcess"/>
    <dgm:cxn modelId="{611E8ECB-33D4-4091-8ABA-979C64FF253E}" type="presParOf" srcId="{DB9F0B4A-AEFA-4F0B-AB5B-E4C0433EA285}" destId="{012EBF9C-A46C-4956-8CB3-1D22A07558DF}" srcOrd="2" destOrd="0" presId="urn:microsoft.com/office/officeart/2005/8/layout/StepDownProcess"/>
    <dgm:cxn modelId="{CE2B3C32-7FD4-4368-AB30-E677106BBCDA}" type="presParOf" srcId="{E3AE23A7-C58C-426D-B50C-C18F0CF85266}" destId="{345A7D9B-EDE2-403B-9328-845FFF9ABFEB}" srcOrd="1" destOrd="0" presId="urn:microsoft.com/office/officeart/2005/8/layout/StepDownProcess"/>
    <dgm:cxn modelId="{77BD833B-4F35-49B9-AC56-67C20B14215C}" type="presParOf" srcId="{E3AE23A7-C58C-426D-B50C-C18F0CF85266}" destId="{D0AE5FBC-7210-4911-B89E-7EFA989A73A4}" srcOrd="2" destOrd="0" presId="urn:microsoft.com/office/officeart/2005/8/layout/StepDownProcess"/>
    <dgm:cxn modelId="{0CA7BF79-D28B-4AF2-908C-4E15E2B12942}" type="presParOf" srcId="{D0AE5FBC-7210-4911-B89E-7EFA989A73A4}" destId="{9D2E4F18-BB56-4862-8E90-4311987E0723}" srcOrd="0" destOrd="0" presId="urn:microsoft.com/office/officeart/2005/8/layout/StepDownProcess"/>
    <dgm:cxn modelId="{60FDCE72-3B75-457F-924F-ABBC9308DBA7}" type="presParOf" srcId="{D0AE5FBC-7210-4911-B89E-7EFA989A73A4}" destId="{4D8C6AD7-BF17-42D3-827F-32A9BAE736F8}" srcOrd="1" destOrd="0" presId="urn:microsoft.com/office/officeart/2005/8/layout/StepDownProcess"/>
    <dgm:cxn modelId="{9D603174-96BC-4FAA-B509-29C93D550FC0}" type="presParOf" srcId="{D0AE5FBC-7210-4911-B89E-7EFA989A73A4}" destId="{565AE430-54BD-4C1C-AE68-94A6CFB3D8AA}" srcOrd="2" destOrd="0" presId="urn:microsoft.com/office/officeart/2005/8/layout/StepDownProcess"/>
    <dgm:cxn modelId="{0C876019-C0B5-4C1E-B6A3-EAB2BF83D003}" type="presParOf" srcId="{E3AE23A7-C58C-426D-B50C-C18F0CF85266}" destId="{465218FD-4B39-4C82-894A-4BDD0D4A3378}" srcOrd="3" destOrd="0" presId="urn:microsoft.com/office/officeart/2005/8/layout/StepDownProcess"/>
    <dgm:cxn modelId="{E56BC845-DD5F-489B-8270-BC8DDA5ADC68}" type="presParOf" srcId="{E3AE23A7-C58C-426D-B50C-C18F0CF85266}" destId="{380CDF6B-8544-439A-B3E0-9C3521D59F6B}" srcOrd="4" destOrd="0" presId="urn:microsoft.com/office/officeart/2005/8/layout/StepDownProcess"/>
    <dgm:cxn modelId="{A11C97F7-297F-4CC1-A5D2-471BE3571A18}" type="presParOf" srcId="{380CDF6B-8544-439A-B3E0-9C3521D59F6B}" destId="{E67E3143-82D8-4E4A-A854-D601C2894092}" srcOrd="0" destOrd="0" presId="urn:microsoft.com/office/officeart/2005/8/layout/StepDownProcess"/>
    <dgm:cxn modelId="{3E788D87-D6D3-42B6-A16D-3A047BB145E9}" type="presParOf" srcId="{380CDF6B-8544-439A-B3E0-9C3521D59F6B}" destId="{E7B7E5BA-6D66-4B16-AE1A-90F1ED73B1CC}" srcOrd="1" destOrd="0" presId="urn:microsoft.com/office/officeart/2005/8/layout/StepDownProcess"/>
    <dgm:cxn modelId="{1EC1D7FB-15AE-4A73-8375-A825B3CEDEEC}" type="presParOf" srcId="{380CDF6B-8544-439A-B3E0-9C3521D59F6B}" destId="{6BEAE308-28F2-4900-B4F5-AAE2A792A47E}" srcOrd="2" destOrd="0" presId="urn:microsoft.com/office/officeart/2005/8/layout/StepDownProcess"/>
    <dgm:cxn modelId="{58834FFC-DDB1-4652-9279-7489E8559F44}" type="presParOf" srcId="{E3AE23A7-C58C-426D-B50C-C18F0CF85266}" destId="{7048612B-ED98-4FE9-A9D5-7D145D0FDB6B}" srcOrd="5" destOrd="0" presId="urn:microsoft.com/office/officeart/2005/8/layout/StepDownProcess"/>
    <dgm:cxn modelId="{C23BD588-8D9E-42DB-A396-F88C761886C1}" type="presParOf" srcId="{E3AE23A7-C58C-426D-B50C-C18F0CF85266}" destId="{C139072E-5902-4B40-915B-1DC45154ACEF}" srcOrd="6" destOrd="0" presId="urn:microsoft.com/office/officeart/2005/8/layout/StepDownProcess"/>
    <dgm:cxn modelId="{EAE14BDD-1265-4373-8604-E4D8F275C669}" type="presParOf" srcId="{C139072E-5902-4B40-915B-1DC45154ACEF}" destId="{E9D3483A-85D7-438D-9165-436C1C8A5717}" srcOrd="0" destOrd="0" presId="urn:microsoft.com/office/officeart/2005/8/layout/StepDownProcess"/>
    <dgm:cxn modelId="{A5A1FCAE-9899-4CD2-BEB3-F18DD2B5715E}" type="presParOf" srcId="{C139072E-5902-4B40-915B-1DC45154ACEF}" destId="{0CC05AE9-888B-4663-869A-98A60DF75EB0}" srcOrd="1" destOrd="0" presId="urn:microsoft.com/office/officeart/2005/8/layout/StepDownProcess"/>
    <dgm:cxn modelId="{7A2784AC-B0D5-49DE-ACD7-B899346287AD}" type="presParOf" srcId="{C139072E-5902-4B40-915B-1DC45154ACEF}" destId="{CC8711D9-D61D-45F7-8183-C89B752742CD}" srcOrd="2" destOrd="0" presId="urn:microsoft.com/office/officeart/2005/8/layout/StepDownProcess"/>
    <dgm:cxn modelId="{0353FA8D-5945-48F4-8999-A6655093A556}" type="presParOf" srcId="{E3AE23A7-C58C-426D-B50C-C18F0CF85266}" destId="{C6E942CD-2CE1-41C8-9C9A-7B68B67BA415}" srcOrd="7" destOrd="0" presId="urn:microsoft.com/office/officeart/2005/8/layout/StepDownProcess"/>
    <dgm:cxn modelId="{36703277-4F07-45EB-9B9B-DCCA8B7EC501}" type="presParOf" srcId="{E3AE23A7-C58C-426D-B50C-C18F0CF85266}" destId="{F4FC82C4-648A-42E5-A295-F2AF39D50C72}" srcOrd="8" destOrd="0" presId="urn:microsoft.com/office/officeart/2005/8/layout/StepDownProcess"/>
    <dgm:cxn modelId="{D388BCC0-385A-4906-B197-ADA0FB79E463}" type="presParOf" srcId="{F4FC82C4-648A-42E5-A295-F2AF39D50C72}" destId="{22E810AF-DC2B-4C2B-9696-3F7DF263D14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9CAC6-E592-49CB-B1D8-B27EF4601AE5}" type="doc">
      <dgm:prSet loTypeId="urn:microsoft.com/office/officeart/2005/8/layout/cycle6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61A4B3C-F849-4E02-9AEF-D3F5AC5A79A5}">
      <dgm:prSet phldrT="[Text]" custT="1"/>
      <dgm:spPr/>
      <dgm:t>
        <a:bodyPr/>
        <a:lstStyle/>
        <a:p>
          <a:r>
            <a:rPr lang="en-US" sz="1400" b="1" dirty="0">
              <a:solidFill>
                <a:srgbClr val="CC223A"/>
              </a:solidFill>
            </a:rPr>
            <a:t>Perpetrator’s pattern of coercive control</a:t>
          </a:r>
        </a:p>
      </dgm:t>
    </dgm:pt>
    <dgm:pt modelId="{EB7B6310-343B-4413-8281-7E66DAE663D0}" type="parTrans" cxnId="{DA2F27EA-0D35-4CD4-8994-F79E1D5A8A97}">
      <dgm:prSet/>
      <dgm:spPr/>
      <dgm:t>
        <a:bodyPr/>
        <a:lstStyle/>
        <a:p>
          <a:endParaRPr lang="en-US"/>
        </a:p>
      </dgm:t>
    </dgm:pt>
    <dgm:pt modelId="{547A7052-1BF6-4F53-97B4-B8E28660425B}" type="sibTrans" cxnId="{DA2F27EA-0D35-4CD4-8994-F79E1D5A8A97}">
      <dgm:prSet/>
      <dgm:spPr/>
      <dgm:t>
        <a:bodyPr/>
        <a:lstStyle/>
        <a:p>
          <a:endParaRPr lang="en-US" dirty="0"/>
        </a:p>
      </dgm:t>
    </dgm:pt>
    <dgm:pt modelId="{E4379B79-C917-4DA4-A934-CEA000A02D11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3">
                  <a:lumMod val="50000"/>
                </a:schemeClr>
              </a:solidFill>
            </a:rPr>
            <a:t>Actions taken by the perpetrator to harm the child</a:t>
          </a:r>
        </a:p>
      </dgm:t>
    </dgm:pt>
    <dgm:pt modelId="{ED88A6D0-9719-428A-8CE0-D7895718EA45}" type="parTrans" cxnId="{23E05642-C0E0-48D0-B206-9C1219C3BBBB}">
      <dgm:prSet/>
      <dgm:spPr/>
      <dgm:t>
        <a:bodyPr/>
        <a:lstStyle/>
        <a:p>
          <a:endParaRPr lang="en-US"/>
        </a:p>
      </dgm:t>
    </dgm:pt>
    <dgm:pt modelId="{1CF77DF3-F10F-4AF8-B460-C71A31C7C7D2}" type="sibTrans" cxnId="{23E05642-C0E0-48D0-B206-9C1219C3BBBB}">
      <dgm:prSet/>
      <dgm:spPr/>
      <dgm:t>
        <a:bodyPr/>
        <a:lstStyle/>
        <a:p>
          <a:endParaRPr lang="en-US" dirty="0"/>
        </a:p>
      </dgm:t>
    </dgm:pt>
    <dgm:pt modelId="{80C9AE87-6EF5-414E-8982-B89D0B421E30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4">
                  <a:lumMod val="50000"/>
                </a:schemeClr>
              </a:solidFill>
            </a:rPr>
            <a:t>Full spectrum of the non-offending parent’s efforts to promote the safety and well being of the child</a:t>
          </a:r>
        </a:p>
      </dgm:t>
    </dgm:pt>
    <dgm:pt modelId="{9FBCA9C6-25EA-4EF2-AC20-4B75EF6C31ED}" type="parTrans" cxnId="{AE5EDA0E-B0F3-4757-A586-A4825E28DEE9}">
      <dgm:prSet/>
      <dgm:spPr/>
      <dgm:t>
        <a:bodyPr/>
        <a:lstStyle/>
        <a:p>
          <a:endParaRPr lang="en-US"/>
        </a:p>
      </dgm:t>
    </dgm:pt>
    <dgm:pt modelId="{68746BBF-73CE-40A4-8A0B-246AA2255D10}" type="sibTrans" cxnId="{AE5EDA0E-B0F3-4757-A586-A4825E28DEE9}">
      <dgm:prSet/>
      <dgm:spPr/>
      <dgm:t>
        <a:bodyPr/>
        <a:lstStyle/>
        <a:p>
          <a:endParaRPr lang="en-US" dirty="0"/>
        </a:p>
      </dgm:t>
    </dgm:pt>
    <dgm:pt modelId="{302AD20B-57D6-44D3-9306-E0DA64DB0BA7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5">
                  <a:lumMod val="50000"/>
                </a:schemeClr>
              </a:solidFill>
            </a:rPr>
            <a:t>Adverse impact of the perpetrator’s behavior on the child</a:t>
          </a:r>
        </a:p>
      </dgm:t>
    </dgm:pt>
    <dgm:pt modelId="{449750B7-3C56-4E9B-8027-5D9D1940DB69}" type="parTrans" cxnId="{B0778D11-4043-4C47-A743-89CB69D68097}">
      <dgm:prSet/>
      <dgm:spPr/>
      <dgm:t>
        <a:bodyPr/>
        <a:lstStyle/>
        <a:p>
          <a:endParaRPr lang="en-US"/>
        </a:p>
      </dgm:t>
    </dgm:pt>
    <dgm:pt modelId="{D5EB593E-B077-45B6-83A9-BCFA92524643}" type="sibTrans" cxnId="{B0778D11-4043-4C47-A743-89CB69D68097}">
      <dgm:prSet/>
      <dgm:spPr/>
      <dgm:t>
        <a:bodyPr/>
        <a:lstStyle/>
        <a:p>
          <a:endParaRPr lang="en-US" dirty="0"/>
        </a:p>
      </dgm:t>
    </dgm:pt>
    <dgm:pt modelId="{D3893FCD-5B0E-4A1F-9965-F2CEA5AC617F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6">
                  <a:lumMod val="50000"/>
                </a:schemeClr>
              </a:solidFill>
            </a:rPr>
            <a:t>Role of substance abuse, mental health, culture and other socio-economic factors</a:t>
          </a:r>
        </a:p>
      </dgm:t>
    </dgm:pt>
    <dgm:pt modelId="{70CA72EA-1EA7-4D26-8836-1DDAEC49F60F}" type="parTrans" cxnId="{140BB332-6623-40E8-866D-C8455C56D9B4}">
      <dgm:prSet/>
      <dgm:spPr/>
      <dgm:t>
        <a:bodyPr/>
        <a:lstStyle/>
        <a:p>
          <a:endParaRPr lang="en-US"/>
        </a:p>
      </dgm:t>
    </dgm:pt>
    <dgm:pt modelId="{B87DCF64-405C-4A1C-A6E5-36D55BF6AB84}" type="sibTrans" cxnId="{140BB332-6623-40E8-866D-C8455C56D9B4}">
      <dgm:prSet/>
      <dgm:spPr/>
      <dgm:t>
        <a:bodyPr/>
        <a:lstStyle/>
        <a:p>
          <a:endParaRPr lang="en-US" dirty="0"/>
        </a:p>
      </dgm:t>
    </dgm:pt>
    <dgm:pt modelId="{6F2031BF-6434-4D9A-9C39-6022E9E7CE5D}" type="pres">
      <dgm:prSet presAssocID="{F749CAC6-E592-49CB-B1D8-B27EF4601AE5}" presName="cycle" presStyleCnt="0">
        <dgm:presLayoutVars>
          <dgm:dir/>
          <dgm:resizeHandles val="exact"/>
        </dgm:presLayoutVars>
      </dgm:prSet>
      <dgm:spPr/>
    </dgm:pt>
    <dgm:pt modelId="{D5D2B638-1772-4F56-85E6-78EB9F3FE3E6}" type="pres">
      <dgm:prSet presAssocID="{B61A4B3C-F849-4E02-9AEF-D3F5AC5A79A5}" presName="node" presStyleLbl="node1" presStyleIdx="0" presStyleCnt="5" custScaleX="125099" custScaleY="157802">
        <dgm:presLayoutVars>
          <dgm:bulletEnabled val="1"/>
        </dgm:presLayoutVars>
      </dgm:prSet>
      <dgm:spPr/>
    </dgm:pt>
    <dgm:pt modelId="{6E4326F2-2AA2-4715-92C7-437C8E313190}" type="pres">
      <dgm:prSet presAssocID="{B61A4B3C-F849-4E02-9AEF-D3F5AC5A79A5}" presName="spNode" presStyleCnt="0"/>
      <dgm:spPr/>
    </dgm:pt>
    <dgm:pt modelId="{6AA66267-A815-41BB-A828-0C8405D7CD02}" type="pres">
      <dgm:prSet presAssocID="{547A7052-1BF6-4F53-97B4-B8E28660425B}" presName="sibTrans" presStyleLbl="sibTrans1D1" presStyleIdx="0" presStyleCnt="5"/>
      <dgm:spPr/>
    </dgm:pt>
    <dgm:pt modelId="{7456E27C-7C16-498B-9DC3-D046AEBBBC74}" type="pres">
      <dgm:prSet presAssocID="{E4379B79-C917-4DA4-A934-CEA000A02D11}" presName="node" presStyleLbl="node1" presStyleIdx="1" presStyleCnt="5" custScaleX="127069" custScaleY="157802" custRadScaleRad="97673" custRadScaleInc="41050">
        <dgm:presLayoutVars>
          <dgm:bulletEnabled val="1"/>
        </dgm:presLayoutVars>
      </dgm:prSet>
      <dgm:spPr/>
    </dgm:pt>
    <dgm:pt modelId="{29CA7D15-051F-4F38-9041-263105187058}" type="pres">
      <dgm:prSet presAssocID="{E4379B79-C917-4DA4-A934-CEA000A02D11}" presName="spNode" presStyleCnt="0"/>
      <dgm:spPr/>
    </dgm:pt>
    <dgm:pt modelId="{93D7C288-B000-4EA4-A286-B53002C860A8}" type="pres">
      <dgm:prSet presAssocID="{1CF77DF3-F10F-4AF8-B460-C71A31C7C7D2}" presName="sibTrans" presStyleLbl="sibTrans1D1" presStyleIdx="1" presStyleCnt="5"/>
      <dgm:spPr/>
    </dgm:pt>
    <dgm:pt modelId="{BEE4FC0E-9061-4C90-A31E-B2DA28EDA837}" type="pres">
      <dgm:prSet presAssocID="{80C9AE87-6EF5-414E-8982-B89D0B421E30}" presName="node" presStyleLbl="node1" presStyleIdx="2" presStyleCnt="5" custScaleX="125099" custScaleY="157802">
        <dgm:presLayoutVars>
          <dgm:bulletEnabled val="1"/>
        </dgm:presLayoutVars>
      </dgm:prSet>
      <dgm:spPr/>
    </dgm:pt>
    <dgm:pt modelId="{AD650DDE-F26C-492F-92E0-0EA9BA3D0DED}" type="pres">
      <dgm:prSet presAssocID="{80C9AE87-6EF5-414E-8982-B89D0B421E30}" presName="spNode" presStyleCnt="0"/>
      <dgm:spPr/>
    </dgm:pt>
    <dgm:pt modelId="{738EE03D-0DED-4BA8-BA4D-6A2B2F512520}" type="pres">
      <dgm:prSet presAssocID="{68746BBF-73CE-40A4-8A0B-246AA2255D10}" presName="sibTrans" presStyleLbl="sibTrans1D1" presStyleIdx="2" presStyleCnt="5"/>
      <dgm:spPr/>
    </dgm:pt>
    <dgm:pt modelId="{46D98413-D82B-44C5-AD0A-0BF085211EDA}" type="pres">
      <dgm:prSet presAssocID="{302AD20B-57D6-44D3-9306-E0DA64DB0BA7}" presName="node" presStyleLbl="node1" presStyleIdx="3" presStyleCnt="5" custScaleX="125099" custScaleY="157802">
        <dgm:presLayoutVars>
          <dgm:bulletEnabled val="1"/>
        </dgm:presLayoutVars>
      </dgm:prSet>
      <dgm:spPr/>
    </dgm:pt>
    <dgm:pt modelId="{728A9876-5C13-4D16-AFA6-10B53EFABDEB}" type="pres">
      <dgm:prSet presAssocID="{302AD20B-57D6-44D3-9306-E0DA64DB0BA7}" presName="spNode" presStyleCnt="0"/>
      <dgm:spPr/>
    </dgm:pt>
    <dgm:pt modelId="{BC135876-06DF-405B-B0EE-9BA81724921B}" type="pres">
      <dgm:prSet presAssocID="{D5EB593E-B077-45B6-83A9-BCFA92524643}" presName="sibTrans" presStyleLbl="sibTrans1D1" presStyleIdx="3" presStyleCnt="5"/>
      <dgm:spPr/>
    </dgm:pt>
    <dgm:pt modelId="{0922C8FD-6FE5-458D-8AF0-C3C291D0EB37}" type="pres">
      <dgm:prSet presAssocID="{D3893FCD-5B0E-4A1F-9965-F2CEA5AC617F}" presName="node" presStyleLbl="node1" presStyleIdx="4" presStyleCnt="5" custScaleX="125099" custScaleY="157802" custRadScaleRad="94581" custRadScaleInc="-39932">
        <dgm:presLayoutVars>
          <dgm:bulletEnabled val="1"/>
        </dgm:presLayoutVars>
      </dgm:prSet>
      <dgm:spPr/>
    </dgm:pt>
    <dgm:pt modelId="{6AB4DA07-FD46-4170-B681-565B36D2A5EB}" type="pres">
      <dgm:prSet presAssocID="{D3893FCD-5B0E-4A1F-9965-F2CEA5AC617F}" presName="spNode" presStyleCnt="0"/>
      <dgm:spPr/>
    </dgm:pt>
    <dgm:pt modelId="{B3C2B1EF-7549-4210-81C7-3FEF022E2979}" type="pres">
      <dgm:prSet presAssocID="{B87DCF64-405C-4A1C-A6E5-36D55BF6AB84}" presName="sibTrans" presStyleLbl="sibTrans1D1" presStyleIdx="4" presStyleCnt="5"/>
      <dgm:spPr/>
    </dgm:pt>
  </dgm:ptLst>
  <dgm:cxnLst>
    <dgm:cxn modelId="{F687DF0A-F181-4069-81F9-8CAB2E920A63}" type="presOf" srcId="{D5EB593E-B077-45B6-83A9-BCFA92524643}" destId="{BC135876-06DF-405B-B0EE-9BA81724921B}" srcOrd="0" destOrd="0" presId="urn:microsoft.com/office/officeart/2005/8/layout/cycle6"/>
    <dgm:cxn modelId="{AE5EDA0E-B0F3-4757-A586-A4825E28DEE9}" srcId="{F749CAC6-E592-49CB-B1D8-B27EF4601AE5}" destId="{80C9AE87-6EF5-414E-8982-B89D0B421E30}" srcOrd="2" destOrd="0" parTransId="{9FBCA9C6-25EA-4EF2-AC20-4B75EF6C31ED}" sibTransId="{68746BBF-73CE-40A4-8A0B-246AA2255D10}"/>
    <dgm:cxn modelId="{B0778D11-4043-4C47-A743-89CB69D68097}" srcId="{F749CAC6-E592-49CB-B1D8-B27EF4601AE5}" destId="{302AD20B-57D6-44D3-9306-E0DA64DB0BA7}" srcOrd="3" destOrd="0" parTransId="{449750B7-3C56-4E9B-8027-5D9D1940DB69}" sibTransId="{D5EB593E-B077-45B6-83A9-BCFA92524643}"/>
    <dgm:cxn modelId="{35863C20-F5EF-434D-9C27-C7F19A67680D}" type="presOf" srcId="{80C9AE87-6EF5-414E-8982-B89D0B421E30}" destId="{BEE4FC0E-9061-4C90-A31E-B2DA28EDA837}" srcOrd="0" destOrd="0" presId="urn:microsoft.com/office/officeart/2005/8/layout/cycle6"/>
    <dgm:cxn modelId="{B6571B27-A04B-42CD-8AB7-C58860077A48}" type="presOf" srcId="{547A7052-1BF6-4F53-97B4-B8E28660425B}" destId="{6AA66267-A815-41BB-A828-0C8405D7CD02}" srcOrd="0" destOrd="0" presId="urn:microsoft.com/office/officeart/2005/8/layout/cycle6"/>
    <dgm:cxn modelId="{140BB332-6623-40E8-866D-C8455C56D9B4}" srcId="{F749CAC6-E592-49CB-B1D8-B27EF4601AE5}" destId="{D3893FCD-5B0E-4A1F-9965-F2CEA5AC617F}" srcOrd="4" destOrd="0" parTransId="{70CA72EA-1EA7-4D26-8836-1DDAEC49F60F}" sibTransId="{B87DCF64-405C-4A1C-A6E5-36D55BF6AB84}"/>
    <dgm:cxn modelId="{61699238-3D55-4DCA-8329-4C550AC43D95}" type="presOf" srcId="{302AD20B-57D6-44D3-9306-E0DA64DB0BA7}" destId="{46D98413-D82B-44C5-AD0A-0BF085211EDA}" srcOrd="0" destOrd="0" presId="urn:microsoft.com/office/officeart/2005/8/layout/cycle6"/>
    <dgm:cxn modelId="{23E05642-C0E0-48D0-B206-9C1219C3BBBB}" srcId="{F749CAC6-E592-49CB-B1D8-B27EF4601AE5}" destId="{E4379B79-C917-4DA4-A934-CEA000A02D11}" srcOrd="1" destOrd="0" parTransId="{ED88A6D0-9719-428A-8CE0-D7895718EA45}" sibTransId="{1CF77DF3-F10F-4AF8-B460-C71A31C7C7D2}"/>
    <dgm:cxn modelId="{63C7E26D-7B24-49C2-BB1C-90CE836FC5CD}" type="presOf" srcId="{D3893FCD-5B0E-4A1F-9965-F2CEA5AC617F}" destId="{0922C8FD-6FE5-458D-8AF0-C3C291D0EB37}" srcOrd="0" destOrd="0" presId="urn:microsoft.com/office/officeart/2005/8/layout/cycle6"/>
    <dgm:cxn modelId="{E1E97877-00F7-4498-8BDA-5FA4E611EED0}" type="presOf" srcId="{F749CAC6-E592-49CB-B1D8-B27EF4601AE5}" destId="{6F2031BF-6434-4D9A-9C39-6022E9E7CE5D}" srcOrd="0" destOrd="0" presId="urn:microsoft.com/office/officeart/2005/8/layout/cycle6"/>
    <dgm:cxn modelId="{0F0A2AA5-D782-4751-A81A-C38FDCD37D8A}" type="presOf" srcId="{B61A4B3C-F849-4E02-9AEF-D3F5AC5A79A5}" destId="{D5D2B638-1772-4F56-85E6-78EB9F3FE3E6}" srcOrd="0" destOrd="0" presId="urn:microsoft.com/office/officeart/2005/8/layout/cycle6"/>
    <dgm:cxn modelId="{5A8713E5-9D7A-4F2D-8288-50FB9D80D473}" type="presOf" srcId="{68746BBF-73CE-40A4-8A0B-246AA2255D10}" destId="{738EE03D-0DED-4BA8-BA4D-6A2B2F512520}" srcOrd="0" destOrd="0" presId="urn:microsoft.com/office/officeart/2005/8/layout/cycle6"/>
    <dgm:cxn modelId="{DA2F27EA-0D35-4CD4-8994-F79E1D5A8A97}" srcId="{F749CAC6-E592-49CB-B1D8-B27EF4601AE5}" destId="{B61A4B3C-F849-4E02-9AEF-D3F5AC5A79A5}" srcOrd="0" destOrd="0" parTransId="{EB7B6310-343B-4413-8281-7E66DAE663D0}" sibTransId="{547A7052-1BF6-4F53-97B4-B8E28660425B}"/>
    <dgm:cxn modelId="{EA4C34F6-666D-47DF-9040-E39FF327C244}" type="presOf" srcId="{B87DCF64-405C-4A1C-A6E5-36D55BF6AB84}" destId="{B3C2B1EF-7549-4210-81C7-3FEF022E2979}" srcOrd="0" destOrd="0" presId="urn:microsoft.com/office/officeart/2005/8/layout/cycle6"/>
    <dgm:cxn modelId="{37B336FC-B435-4681-9101-A02839440FF7}" type="presOf" srcId="{E4379B79-C917-4DA4-A934-CEA000A02D11}" destId="{7456E27C-7C16-498B-9DC3-D046AEBBBC74}" srcOrd="0" destOrd="0" presId="urn:microsoft.com/office/officeart/2005/8/layout/cycle6"/>
    <dgm:cxn modelId="{3FCDC6FE-B783-4029-9270-70B6D5BDA688}" type="presOf" srcId="{1CF77DF3-F10F-4AF8-B460-C71A31C7C7D2}" destId="{93D7C288-B000-4EA4-A286-B53002C860A8}" srcOrd="0" destOrd="0" presId="urn:microsoft.com/office/officeart/2005/8/layout/cycle6"/>
    <dgm:cxn modelId="{60AC1E56-DECC-49FA-A9AA-741E9BB6F6C6}" type="presParOf" srcId="{6F2031BF-6434-4D9A-9C39-6022E9E7CE5D}" destId="{D5D2B638-1772-4F56-85E6-78EB9F3FE3E6}" srcOrd="0" destOrd="0" presId="urn:microsoft.com/office/officeart/2005/8/layout/cycle6"/>
    <dgm:cxn modelId="{665ED987-1AA2-497D-BB98-86824D4B36E3}" type="presParOf" srcId="{6F2031BF-6434-4D9A-9C39-6022E9E7CE5D}" destId="{6E4326F2-2AA2-4715-92C7-437C8E313190}" srcOrd="1" destOrd="0" presId="urn:microsoft.com/office/officeart/2005/8/layout/cycle6"/>
    <dgm:cxn modelId="{099FFBC4-1C27-4337-93CF-F33F2CD9B1C8}" type="presParOf" srcId="{6F2031BF-6434-4D9A-9C39-6022E9E7CE5D}" destId="{6AA66267-A815-41BB-A828-0C8405D7CD02}" srcOrd="2" destOrd="0" presId="urn:microsoft.com/office/officeart/2005/8/layout/cycle6"/>
    <dgm:cxn modelId="{38F4DEA5-298A-4977-8197-3654A1BA4C1E}" type="presParOf" srcId="{6F2031BF-6434-4D9A-9C39-6022E9E7CE5D}" destId="{7456E27C-7C16-498B-9DC3-D046AEBBBC74}" srcOrd="3" destOrd="0" presId="urn:microsoft.com/office/officeart/2005/8/layout/cycle6"/>
    <dgm:cxn modelId="{5EE840C3-B254-4A9E-82C6-06E5F27CB876}" type="presParOf" srcId="{6F2031BF-6434-4D9A-9C39-6022E9E7CE5D}" destId="{29CA7D15-051F-4F38-9041-263105187058}" srcOrd="4" destOrd="0" presId="urn:microsoft.com/office/officeart/2005/8/layout/cycle6"/>
    <dgm:cxn modelId="{DE1AC347-3E2C-4739-8D03-45E7DF1BCBB6}" type="presParOf" srcId="{6F2031BF-6434-4D9A-9C39-6022E9E7CE5D}" destId="{93D7C288-B000-4EA4-A286-B53002C860A8}" srcOrd="5" destOrd="0" presId="urn:microsoft.com/office/officeart/2005/8/layout/cycle6"/>
    <dgm:cxn modelId="{4889C6DB-EEDF-4E37-8278-47ED586FE224}" type="presParOf" srcId="{6F2031BF-6434-4D9A-9C39-6022E9E7CE5D}" destId="{BEE4FC0E-9061-4C90-A31E-B2DA28EDA837}" srcOrd="6" destOrd="0" presId="urn:microsoft.com/office/officeart/2005/8/layout/cycle6"/>
    <dgm:cxn modelId="{3858F768-8183-43E9-B30F-0641B4B600FE}" type="presParOf" srcId="{6F2031BF-6434-4D9A-9C39-6022E9E7CE5D}" destId="{AD650DDE-F26C-492F-92E0-0EA9BA3D0DED}" srcOrd="7" destOrd="0" presId="urn:microsoft.com/office/officeart/2005/8/layout/cycle6"/>
    <dgm:cxn modelId="{883666EC-4CB3-4545-8A53-17C0C68135A0}" type="presParOf" srcId="{6F2031BF-6434-4D9A-9C39-6022E9E7CE5D}" destId="{738EE03D-0DED-4BA8-BA4D-6A2B2F512520}" srcOrd="8" destOrd="0" presId="urn:microsoft.com/office/officeart/2005/8/layout/cycle6"/>
    <dgm:cxn modelId="{02009AB3-41D0-4C3E-A918-C78CCF85BEA6}" type="presParOf" srcId="{6F2031BF-6434-4D9A-9C39-6022E9E7CE5D}" destId="{46D98413-D82B-44C5-AD0A-0BF085211EDA}" srcOrd="9" destOrd="0" presId="urn:microsoft.com/office/officeart/2005/8/layout/cycle6"/>
    <dgm:cxn modelId="{8B108F7C-E72F-45D8-B0B4-41046E13E400}" type="presParOf" srcId="{6F2031BF-6434-4D9A-9C39-6022E9E7CE5D}" destId="{728A9876-5C13-4D16-AFA6-10B53EFABDEB}" srcOrd="10" destOrd="0" presId="urn:microsoft.com/office/officeart/2005/8/layout/cycle6"/>
    <dgm:cxn modelId="{35630AA2-FE62-4D69-91AD-2465DA4CEE7B}" type="presParOf" srcId="{6F2031BF-6434-4D9A-9C39-6022E9E7CE5D}" destId="{BC135876-06DF-405B-B0EE-9BA81724921B}" srcOrd="11" destOrd="0" presId="urn:microsoft.com/office/officeart/2005/8/layout/cycle6"/>
    <dgm:cxn modelId="{BD5ADE36-087C-42A2-A20B-F8B3D39D4F1F}" type="presParOf" srcId="{6F2031BF-6434-4D9A-9C39-6022E9E7CE5D}" destId="{0922C8FD-6FE5-458D-8AF0-C3C291D0EB37}" srcOrd="12" destOrd="0" presId="urn:microsoft.com/office/officeart/2005/8/layout/cycle6"/>
    <dgm:cxn modelId="{71602EF9-AC9B-4468-9239-0F56E6C41690}" type="presParOf" srcId="{6F2031BF-6434-4D9A-9C39-6022E9E7CE5D}" destId="{6AB4DA07-FD46-4170-B681-565B36D2A5EB}" srcOrd="13" destOrd="0" presId="urn:microsoft.com/office/officeart/2005/8/layout/cycle6"/>
    <dgm:cxn modelId="{E3CC87D4-70AB-41CD-96FB-FAE0E164AB2F}" type="presParOf" srcId="{6F2031BF-6434-4D9A-9C39-6022E9E7CE5D}" destId="{B3C2B1EF-7549-4210-81C7-3FEF022E297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0AE1E-30C3-40CA-98C4-56D57E258AC2}">
      <dsp:nvSpPr>
        <dsp:cNvPr id="0" name=""/>
        <dsp:cNvSpPr/>
      </dsp:nvSpPr>
      <dsp:spPr>
        <a:xfrm rot="5400000">
          <a:off x="1120371" y="1587762"/>
          <a:ext cx="365780" cy="3553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8C23C-7448-4B36-B112-C7F849EC68E8}">
      <dsp:nvSpPr>
        <dsp:cNvPr id="0" name=""/>
        <dsp:cNvSpPr/>
      </dsp:nvSpPr>
      <dsp:spPr>
        <a:xfrm>
          <a:off x="85153" y="110046"/>
          <a:ext cx="2259510" cy="75145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1: Identify the perpetrator’s pattern of coercive control and actions taken to harm the children</a:t>
          </a:r>
          <a:endParaRPr lang="en-AU" sz="1200" kern="1200" dirty="0"/>
        </a:p>
      </dsp:txBody>
      <dsp:txXfrm>
        <a:off x="121843" y="146736"/>
        <a:ext cx="2186130" cy="678079"/>
      </dsp:txXfrm>
    </dsp:sp>
    <dsp:sp modelId="{012EBF9C-A46C-4956-8CB3-1D22A07558DF}">
      <dsp:nvSpPr>
        <dsp:cNvPr id="0" name=""/>
        <dsp:cNvSpPr/>
      </dsp:nvSpPr>
      <dsp:spPr>
        <a:xfrm>
          <a:off x="1408613" y="723174"/>
          <a:ext cx="404115" cy="31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E4F18-BB56-4862-8E90-4311987E0723}">
      <dsp:nvSpPr>
        <dsp:cNvPr id="0" name=""/>
        <dsp:cNvSpPr/>
      </dsp:nvSpPr>
      <dsp:spPr>
        <a:xfrm rot="5400000">
          <a:off x="339161" y="964033"/>
          <a:ext cx="305600" cy="2668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C6AD7-BF17-42D3-827F-32A9BAE736F8}">
      <dsp:nvSpPr>
        <dsp:cNvPr id="0" name=""/>
        <dsp:cNvSpPr/>
      </dsp:nvSpPr>
      <dsp:spPr>
        <a:xfrm>
          <a:off x="863924" y="924044"/>
          <a:ext cx="2289164" cy="56995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2: Map the perpetrator’s pattern onto the child and family functioning</a:t>
          </a:r>
          <a:endParaRPr lang="en-AU" sz="1200" kern="1200" dirty="0"/>
        </a:p>
      </dsp:txBody>
      <dsp:txXfrm>
        <a:off x="891752" y="951872"/>
        <a:ext cx="2233508" cy="514303"/>
      </dsp:txXfrm>
    </dsp:sp>
    <dsp:sp modelId="{565AE430-54BD-4C1C-AE68-94A6CFB3D8AA}">
      <dsp:nvSpPr>
        <dsp:cNvPr id="0" name=""/>
        <dsp:cNvSpPr/>
      </dsp:nvSpPr>
      <dsp:spPr>
        <a:xfrm>
          <a:off x="2508005" y="1268441"/>
          <a:ext cx="404115" cy="31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E3143-82D8-4E4A-A854-D601C2894092}">
      <dsp:nvSpPr>
        <dsp:cNvPr id="0" name=""/>
        <dsp:cNvSpPr/>
      </dsp:nvSpPr>
      <dsp:spPr>
        <a:xfrm rot="5400000">
          <a:off x="2270557" y="2188257"/>
          <a:ext cx="330064" cy="3757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7E5BA-6D66-4B16-AE1A-90F1ED73B1CC}">
      <dsp:nvSpPr>
        <dsp:cNvPr id="0" name=""/>
        <dsp:cNvSpPr/>
      </dsp:nvSpPr>
      <dsp:spPr>
        <a:xfrm>
          <a:off x="1775965" y="1531042"/>
          <a:ext cx="2287758" cy="60958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3: Map the perpetrator pattern onto adult survivor’s strengths</a:t>
          </a:r>
          <a:endParaRPr lang="en-AU" sz="1200" kern="1200" dirty="0"/>
        </a:p>
      </dsp:txBody>
      <dsp:txXfrm>
        <a:off x="1805728" y="1560805"/>
        <a:ext cx="2228232" cy="550061"/>
      </dsp:txXfrm>
    </dsp:sp>
    <dsp:sp modelId="{6BEAE308-28F2-4900-B4F5-AAE2A792A47E}">
      <dsp:nvSpPr>
        <dsp:cNvPr id="0" name=""/>
        <dsp:cNvSpPr/>
      </dsp:nvSpPr>
      <dsp:spPr>
        <a:xfrm>
          <a:off x="4218057" y="1513547"/>
          <a:ext cx="404115" cy="31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3483A-85D7-438D-9165-436C1C8A5717}">
      <dsp:nvSpPr>
        <dsp:cNvPr id="0" name=""/>
        <dsp:cNvSpPr/>
      </dsp:nvSpPr>
      <dsp:spPr>
        <a:xfrm rot="5400000">
          <a:off x="3643966" y="2862793"/>
          <a:ext cx="355274" cy="3261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05AE9-888B-4663-869A-98A60DF75EB0}">
      <dsp:nvSpPr>
        <dsp:cNvPr id="0" name=""/>
        <dsp:cNvSpPr/>
      </dsp:nvSpPr>
      <dsp:spPr>
        <a:xfrm>
          <a:off x="2915921" y="2187562"/>
          <a:ext cx="2270189" cy="60486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4: Map the perpetrator pattern onto socioeconomic, AOD, MH, culture etc.</a:t>
          </a:r>
          <a:endParaRPr lang="en-AU" sz="1200" kern="1200" dirty="0"/>
        </a:p>
      </dsp:txBody>
      <dsp:txXfrm>
        <a:off x="2945454" y="2217095"/>
        <a:ext cx="2211123" cy="545803"/>
      </dsp:txXfrm>
    </dsp:sp>
    <dsp:sp modelId="{CC8711D9-D61D-45F7-8183-C89B752742CD}">
      <dsp:nvSpPr>
        <dsp:cNvPr id="0" name=""/>
        <dsp:cNvSpPr/>
      </dsp:nvSpPr>
      <dsp:spPr>
        <a:xfrm>
          <a:off x="4667648" y="2348296"/>
          <a:ext cx="404115" cy="314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810AF-DC2B-4C2B-9696-3F7DF263D14A}">
      <dsp:nvSpPr>
        <dsp:cNvPr id="0" name=""/>
        <dsp:cNvSpPr/>
      </dsp:nvSpPr>
      <dsp:spPr>
        <a:xfrm>
          <a:off x="4276191" y="2867029"/>
          <a:ext cx="2227566" cy="580262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Step 5: Implications for practice</a:t>
          </a:r>
          <a:endParaRPr lang="en-AU" sz="1200" kern="1200" dirty="0"/>
        </a:p>
      </dsp:txBody>
      <dsp:txXfrm>
        <a:off x="4304522" y="2895360"/>
        <a:ext cx="2170904" cy="52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2B638-1772-4F56-85E6-78EB9F3FE3E6}">
      <dsp:nvSpPr>
        <dsp:cNvPr id="0" name=""/>
        <dsp:cNvSpPr/>
      </dsp:nvSpPr>
      <dsp:spPr>
        <a:xfrm>
          <a:off x="3262849" y="-223576"/>
          <a:ext cx="1688645" cy="13845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C223A"/>
              </a:solidFill>
            </a:rPr>
            <a:t>Perpetrator’s pattern of coercive control</a:t>
          </a:r>
        </a:p>
      </dsp:txBody>
      <dsp:txXfrm>
        <a:off x="3330437" y="-155988"/>
        <a:ext cx="1553469" cy="1249379"/>
      </dsp:txXfrm>
    </dsp:sp>
    <dsp:sp modelId="{6AA66267-A815-41BB-A828-0C8405D7CD02}">
      <dsp:nvSpPr>
        <dsp:cNvPr id="0" name=""/>
        <dsp:cNvSpPr/>
      </dsp:nvSpPr>
      <dsp:spPr>
        <a:xfrm>
          <a:off x="2279826" y="424886"/>
          <a:ext cx="3504314" cy="3504314"/>
        </a:xfrm>
        <a:custGeom>
          <a:avLst/>
          <a:gdLst/>
          <a:ahLst/>
          <a:cxnLst/>
          <a:rect l="0" t="0" r="0" b="0"/>
          <a:pathLst>
            <a:path>
              <a:moveTo>
                <a:pt x="2678818" y="265094"/>
              </a:moveTo>
              <a:arcTo wR="1752157" hR="1752157" stAng="18115743" swAng="163380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6E27C-7C16-498B-9DC3-D046AEBBBC74}">
      <dsp:nvSpPr>
        <dsp:cNvPr id="0" name=""/>
        <dsp:cNvSpPr/>
      </dsp:nvSpPr>
      <dsp:spPr>
        <a:xfrm>
          <a:off x="4943661" y="1286025"/>
          <a:ext cx="1715237" cy="1384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3">
                  <a:lumMod val="50000"/>
                </a:schemeClr>
              </a:solidFill>
            </a:rPr>
            <a:t>Actions taken by the perpetrator to harm the child</a:t>
          </a:r>
        </a:p>
      </dsp:txBody>
      <dsp:txXfrm>
        <a:off x="5011249" y="1353613"/>
        <a:ext cx="1580061" cy="1249379"/>
      </dsp:txXfrm>
    </dsp:sp>
    <dsp:sp modelId="{93D7C288-B000-4EA4-A286-B53002C860A8}">
      <dsp:nvSpPr>
        <dsp:cNvPr id="0" name=""/>
        <dsp:cNvSpPr/>
      </dsp:nvSpPr>
      <dsp:spPr>
        <a:xfrm>
          <a:off x="2266898" y="706991"/>
          <a:ext cx="3504314" cy="3504314"/>
        </a:xfrm>
        <a:custGeom>
          <a:avLst/>
          <a:gdLst/>
          <a:ahLst/>
          <a:cxnLst/>
          <a:rect l="0" t="0" r="0" b="0"/>
          <a:pathLst>
            <a:path>
              <a:moveTo>
                <a:pt x="3491169" y="1966380"/>
              </a:moveTo>
              <a:arcTo wR="1752157" hR="1752157" stAng="421362" swAng="54128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4FC0E-9061-4C90-A31E-B2DA28EDA837}">
      <dsp:nvSpPr>
        <dsp:cNvPr id="0" name=""/>
        <dsp:cNvSpPr/>
      </dsp:nvSpPr>
      <dsp:spPr>
        <a:xfrm>
          <a:off x="4292741" y="2946105"/>
          <a:ext cx="1688645" cy="13845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>
                  <a:lumMod val="50000"/>
                </a:schemeClr>
              </a:solidFill>
            </a:rPr>
            <a:t>Full spectrum of the non-offending parent’s efforts to promote the safety and well being of the child</a:t>
          </a:r>
        </a:p>
      </dsp:txBody>
      <dsp:txXfrm>
        <a:off x="4360329" y="3013693"/>
        <a:ext cx="1553469" cy="1249379"/>
      </dsp:txXfrm>
    </dsp:sp>
    <dsp:sp modelId="{738EE03D-0DED-4BA8-BA4D-6A2B2F512520}">
      <dsp:nvSpPr>
        <dsp:cNvPr id="0" name=""/>
        <dsp:cNvSpPr/>
      </dsp:nvSpPr>
      <dsp:spPr>
        <a:xfrm>
          <a:off x="2355014" y="468701"/>
          <a:ext cx="3504314" cy="3504314"/>
        </a:xfrm>
        <a:custGeom>
          <a:avLst/>
          <a:gdLst/>
          <a:ahLst/>
          <a:cxnLst/>
          <a:rect l="0" t="0" r="0" b="0"/>
          <a:pathLst>
            <a:path>
              <a:moveTo>
                <a:pt x="1934035" y="3494849"/>
              </a:moveTo>
              <a:arcTo wR="1752157" hR="1752157" stAng="5042509" swAng="7149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98413-D82B-44C5-AD0A-0BF085211EDA}">
      <dsp:nvSpPr>
        <dsp:cNvPr id="0" name=""/>
        <dsp:cNvSpPr/>
      </dsp:nvSpPr>
      <dsp:spPr>
        <a:xfrm>
          <a:off x="2232957" y="2946105"/>
          <a:ext cx="1688645" cy="13845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5">
                  <a:lumMod val="50000"/>
                </a:schemeClr>
              </a:solidFill>
            </a:rPr>
            <a:t>Adverse impact of the perpetrator’s behavior on the child</a:t>
          </a:r>
        </a:p>
      </dsp:txBody>
      <dsp:txXfrm>
        <a:off x="2300545" y="3013693"/>
        <a:ext cx="1553469" cy="1249379"/>
      </dsp:txXfrm>
    </dsp:sp>
    <dsp:sp modelId="{BC135876-06DF-405B-B0EE-9BA81724921B}">
      <dsp:nvSpPr>
        <dsp:cNvPr id="0" name=""/>
        <dsp:cNvSpPr/>
      </dsp:nvSpPr>
      <dsp:spPr>
        <a:xfrm>
          <a:off x="2506730" y="1056151"/>
          <a:ext cx="3504314" cy="3504314"/>
        </a:xfrm>
        <a:custGeom>
          <a:avLst/>
          <a:gdLst/>
          <a:ahLst/>
          <a:cxnLst/>
          <a:rect l="0" t="0" r="0" b="0"/>
          <a:pathLst>
            <a:path>
              <a:moveTo>
                <a:pt x="5212" y="1887207"/>
              </a:moveTo>
              <a:arcTo wR="1752157" hR="1752157" stAng="10534767" swAng="53033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2C8FD-6FE5-458D-8AF0-C3C291D0EB37}">
      <dsp:nvSpPr>
        <dsp:cNvPr id="0" name=""/>
        <dsp:cNvSpPr/>
      </dsp:nvSpPr>
      <dsp:spPr>
        <a:xfrm>
          <a:off x="1623488" y="1286023"/>
          <a:ext cx="1688645" cy="13845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6">
                  <a:lumMod val="50000"/>
                </a:schemeClr>
              </a:solidFill>
            </a:rPr>
            <a:t>Role of substance abuse, mental health, culture and other socio-economic factors</a:t>
          </a:r>
        </a:p>
      </dsp:txBody>
      <dsp:txXfrm>
        <a:off x="1691076" y="1353611"/>
        <a:ext cx="1553469" cy="1249379"/>
      </dsp:txXfrm>
    </dsp:sp>
    <dsp:sp modelId="{B3C2B1EF-7549-4210-81C7-3FEF022E2979}">
      <dsp:nvSpPr>
        <dsp:cNvPr id="0" name=""/>
        <dsp:cNvSpPr/>
      </dsp:nvSpPr>
      <dsp:spPr>
        <a:xfrm>
          <a:off x="2534203" y="355530"/>
          <a:ext cx="3504314" cy="3504314"/>
        </a:xfrm>
        <a:custGeom>
          <a:avLst/>
          <a:gdLst/>
          <a:ahLst/>
          <a:cxnLst/>
          <a:rect l="0" t="0" r="0" b="0"/>
          <a:pathLst>
            <a:path>
              <a:moveTo>
                <a:pt x="208356" y="923462"/>
              </a:moveTo>
              <a:arcTo wR="1752157" hR="1752157" stAng="12493585" swAng="154622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902D-D02C-4664-AABE-6F959BDB3B03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A86C-3E57-496A-8338-7A4FE1291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61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925" y="73025"/>
            <a:ext cx="3311525" cy="186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5247" y="1936057"/>
            <a:ext cx="6570377" cy="8218188"/>
          </a:xfrm>
        </p:spPr>
        <p:txBody>
          <a:bodyPr/>
          <a:lstStyle/>
          <a:p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CF041-2B5B-413F-9FD5-7E091D923C3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36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295DD-B318-489A-978B-0DDCB4651AF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6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76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F041-2B5B-413F-9FD5-7E091D923C3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28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295DD-B318-489A-978B-0DDCB4651AF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9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295DD-B318-489A-978B-0DDCB4651AF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39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295DD-B318-489A-978B-0DDCB4651AF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3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KEEP THIS BRIEF</a:t>
            </a:r>
          </a:p>
          <a:p>
            <a:endParaRPr lang="en-AU" dirty="0"/>
          </a:p>
          <a:p>
            <a:r>
              <a:rPr lang="en-AU" dirty="0"/>
              <a:t>This slide illustrates the possible damage to all family members as well as the family as a whole. </a:t>
            </a:r>
          </a:p>
          <a:p>
            <a:endParaRPr lang="en-AU" dirty="0"/>
          </a:p>
          <a:p>
            <a:r>
              <a:rPr lang="en-US" u="sng" dirty="0"/>
              <a:t>Define Coercive control</a:t>
            </a:r>
            <a:r>
              <a:rPr lang="en-US" dirty="0"/>
              <a:t> – </a:t>
            </a:r>
            <a:r>
              <a:rPr lang="en-AU" dirty="0"/>
              <a:t>non-physical forms of DFV which aim to instil fear by threatening violence, intimidating, humiliating, perpetually keeping victims under surveillance, isolating, and micromanaging the daily lives of victims. It is a relentless, ever-present form of violent and abusive behaviour that a perpetrator uses in order to constrain, manipulate, and diminish the lives of his victims.</a:t>
            </a:r>
            <a:endParaRPr lang="en-US" dirty="0"/>
          </a:p>
          <a:p>
            <a:r>
              <a:rPr lang="en-US" dirty="0"/>
              <a:t>Coercive control </a:t>
            </a:r>
            <a:r>
              <a:rPr lang="en-AU" dirty="0"/>
              <a:t>dramatically impacts adult and child victims/survivors’ lives and the functioning of a family (even a community) who fear for their safety or wellbeing. </a:t>
            </a:r>
          </a:p>
          <a:p>
            <a:endParaRPr lang="en-AU" dirty="0"/>
          </a:p>
          <a:p>
            <a:r>
              <a:rPr lang="en-AU" dirty="0"/>
              <a:t>All these elements result in some form of harm to the child.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4B725-2203-4ED2-9256-A661C18EFA6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45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5563" y="1035050"/>
            <a:ext cx="6602412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1" rIns="91425" bIns="4571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F0450C-58A5-664E-A5CE-C9C477F21C7F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598315"/>
            <a:ext cx="7773750" cy="11028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89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9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735" y="206045"/>
            <a:ext cx="2743676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06" y="206045"/>
            <a:ext cx="8078603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56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86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8" y="3306198"/>
            <a:ext cx="7773750" cy="102187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8" y="2180708"/>
            <a:ext cx="7773750" cy="11254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23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80" y="1200523"/>
            <a:ext cx="4039301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200523"/>
            <a:ext cx="4039301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7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151690"/>
            <a:ext cx="4040889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80" y="1631660"/>
            <a:ext cx="4040889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4" y="1151690"/>
            <a:ext cx="4042477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4" y="1631660"/>
            <a:ext cx="4042477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49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60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05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1" y="204851"/>
            <a:ext cx="3008835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1" y="204853"/>
            <a:ext cx="5112638" cy="43911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1" y="1076660"/>
            <a:ext cx="3008835" cy="3519383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95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99" y="3601561"/>
            <a:ext cx="5487353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599" y="459723"/>
            <a:ext cx="5487353" cy="3087053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603833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44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0" y="1200523"/>
            <a:ext cx="8231029" cy="339552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79" y="4768737"/>
            <a:ext cx="2133971" cy="273928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AF1B-6EB4-45B2-AC37-9A74B26EBD5C}" type="datetimeFigureOut">
              <a:rPr lang="en-AU" smtClean="0"/>
              <a:t>18/11/2019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3" y="4768737"/>
            <a:ext cx="2896103" cy="273928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338" y="4768737"/>
            <a:ext cx="2133971" cy="273928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10E5-C1AF-4C3B-8419-B8499D8288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20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9" indent="-257209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defTabSz="6858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rows.org.au/project/stacy-for-childr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rows.org.au/notepad/anrows-notepad-19-september-2019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53" y="1421530"/>
            <a:ext cx="8370356" cy="343713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0800" b="1" dirty="0">
                <a:solidFill>
                  <a:schemeClr val="tx1"/>
                </a:solidFill>
              </a:rPr>
              <a:t>The STACY project: Keeping children visible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8400" b="1" dirty="0">
                <a:solidFill>
                  <a:schemeClr val="tx1"/>
                </a:solidFill>
              </a:rPr>
              <a:t>when working with parental mental health and substance misuse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8400" b="1" dirty="0">
                <a:solidFill>
                  <a:schemeClr val="tx1"/>
                </a:solidFill>
              </a:rPr>
              <a:t>in the context of family violence</a:t>
            </a:r>
            <a:br>
              <a:rPr lang="en-AU" sz="8400" b="1" dirty="0">
                <a:solidFill>
                  <a:schemeClr val="tx1"/>
                </a:solidFill>
              </a:rPr>
            </a:br>
            <a:br>
              <a:rPr lang="en-AU" sz="12000" b="1" dirty="0">
                <a:solidFill>
                  <a:schemeClr val="tx1"/>
                </a:solidFill>
              </a:rPr>
            </a:br>
            <a:r>
              <a:rPr lang="en-AU" sz="1200" b="1" dirty="0">
                <a:solidFill>
                  <a:schemeClr val="tx1"/>
                </a:solidFill>
              </a:rPr>
              <a:t>L</a:t>
            </a:r>
            <a:endParaRPr lang="en-AU" sz="120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Presenters: Lucy Healey (UoM) and Rosie Carr (Uniting </a:t>
            </a:r>
            <a:r>
              <a:rPr lang="en-AU" sz="6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ReGen</a:t>
            </a:r>
            <a:r>
              <a:rPr lang="en-AU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Cathy Humphreys (UoM), Jasmin Isobe (UoM), Larissa </a:t>
            </a:r>
            <a:r>
              <a:rPr lang="en-AU" sz="6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Fogden</a:t>
            </a:r>
            <a:r>
              <a:rPr lang="en-AU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(UoM)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Symposium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October 2019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0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br>
              <a:rPr lang="en-AU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AU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AU" sz="10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AU" sz="10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br>
              <a:rPr lang="en-AU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AU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AU" dirty="0"/>
          </a:p>
        </p:txBody>
      </p:sp>
      <p:pic>
        <p:nvPicPr>
          <p:cNvPr id="5" name="Picture 4" descr="04_Logo_Vertical-Hous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70" y="4116070"/>
            <a:ext cx="864016" cy="88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2918D-D1AA-4C14-A9E7-5A9E0EBB68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10" y="286428"/>
            <a:ext cx="3889107" cy="882929"/>
          </a:xfrm>
          <a:prstGeom prst="rect">
            <a:avLst/>
          </a:prstGeom>
        </p:spPr>
      </p:pic>
      <p:pic>
        <p:nvPicPr>
          <p:cNvPr id="2050" name="Picture 2" descr="cid:image004.jpg@01D39C11.70F68EA0">
            <a:extLst>
              <a:ext uri="{FF2B5EF4-FFF2-40B4-BE49-F238E27FC236}">
                <a16:creationId xmlns:a16="http://schemas.microsoft.com/office/drawing/2014/main" id="{F42C8AC6-0787-4480-A959-1F580099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3" y="4359986"/>
            <a:ext cx="1577945" cy="64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3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1" y="357614"/>
            <a:ext cx="8048291" cy="5570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Safe </a:t>
            </a:r>
            <a:r>
              <a:rPr lang="en-US" dirty="0"/>
              <a:t>&amp;</a:t>
            </a:r>
            <a:r>
              <a:rPr lang="en-US" dirty="0">
                <a:cs typeface="+mj-cs"/>
              </a:rPr>
              <a:t> Together Critical 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838" y="1382073"/>
          <a:ext cx="6171802" cy="308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478" y="4837683"/>
            <a:ext cx="6230432" cy="273928"/>
          </a:xfrm>
        </p:spPr>
        <p:txBody>
          <a:bodyPr/>
          <a:lstStyle/>
          <a:p>
            <a:pPr>
              <a:defRPr/>
            </a:pPr>
            <a:r>
              <a:rPr lang="en-US" dirty="0"/>
              <a:t>(c) 2013 David Mandel Associates LLC   Do not reproduce or distribute without permission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C7852B-A708-4E95-8F15-54D0A1C74174}"/>
              </a:ext>
            </a:extLst>
          </p:cNvPr>
          <p:cNvCxnSpPr>
            <a:cxnSpLocks/>
          </p:cNvCxnSpPr>
          <p:nvPr/>
        </p:nvCxnSpPr>
        <p:spPr>
          <a:xfrm>
            <a:off x="1331871" y="941054"/>
            <a:ext cx="64278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7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04" y="114335"/>
            <a:ext cx="7994275" cy="1019755"/>
          </a:xfrm>
        </p:spPr>
        <p:txBody>
          <a:bodyPr>
            <a:noAutofit/>
          </a:bodyPr>
          <a:lstStyle/>
          <a:p>
            <a:pPr algn="l"/>
            <a:r>
              <a:rPr lang="en-AU" sz="2400" b="1" dirty="0"/>
              <a:t>Develop new principles for action – </a:t>
            </a:r>
            <a:br>
              <a:rPr lang="en-AU" sz="2400" b="1" dirty="0"/>
            </a:br>
            <a:r>
              <a:rPr lang="en-AU" sz="2400" b="1" dirty="0"/>
              <a:t>an all of family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73" y="1329594"/>
            <a:ext cx="7492921" cy="3465415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dirty="0"/>
              <a:t>Keep the perpetrator of violence and control visible – </a:t>
            </a:r>
            <a:br>
              <a:rPr lang="en-AU" sz="1700" dirty="0"/>
            </a:br>
            <a:r>
              <a:rPr lang="en-AU" sz="1700" dirty="0"/>
              <a:t>DFV-informed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dirty="0"/>
              <a:t>Build an alliance with the mother 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dirty="0"/>
              <a:t>Keep children ‘safe and together’ with the non-offending </a:t>
            </a:r>
            <a:br>
              <a:rPr lang="en-AU" sz="1700" dirty="0"/>
            </a:br>
            <a:r>
              <a:rPr lang="en-AU" sz="1700" dirty="0"/>
              <a:t>parent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b="1" dirty="0"/>
              <a:t>Focus on each child’s safety and wellbeing within the family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dirty="0"/>
              <a:t>Collaborative practice – holistic practice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b="1" dirty="0"/>
              <a:t>Keep intersecting complexities in view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dirty="0"/>
              <a:t>Coach and supervise - don’t ‘just train’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700" dirty="0"/>
              <a:t>Worker safety is paramount – not just physical but emotional safety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B7C317-78C7-45DD-9578-A2B96D3BC4DC}"/>
              </a:ext>
            </a:extLst>
          </p:cNvPr>
          <p:cNvCxnSpPr>
            <a:cxnSpLocks/>
          </p:cNvCxnSpPr>
          <p:nvPr/>
        </p:nvCxnSpPr>
        <p:spPr>
          <a:xfrm>
            <a:off x="521640" y="1059909"/>
            <a:ext cx="7600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result for silo art australia">
            <a:extLst>
              <a:ext uri="{FF2B5EF4-FFF2-40B4-BE49-F238E27FC236}">
                <a16:creationId xmlns:a16="http://schemas.microsoft.com/office/drawing/2014/main" id="{F69D3BC2-AAE8-4311-8053-27D914B72FE8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75"/>
                    </a14:imgEffect>
                    <a14:imgEffect>
                      <a14:brightnessContrast bright="1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r="40550"/>
          <a:stretch/>
        </p:blipFill>
        <p:spPr bwMode="auto">
          <a:xfrm>
            <a:off x="5891283" y="8"/>
            <a:ext cx="3254304" cy="514508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4570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AA158-8344-49DC-AAE4-7DAC1677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DD25-61AE-413C-B4D2-EF2365C9B2E1}" type="slidenum">
              <a:rPr lang="en-AU" noProof="0" smtClean="0"/>
              <a:t>3</a:t>
            </a:fld>
            <a:endParaRPr lang="en-AU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91C2B5-D27A-4BC6-B90C-A7654F35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400" b="1" dirty="0"/>
              <a:t>The S&amp;T five-step mapping Perpetrators’ Patterns Practice Tool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2FA13BB-810F-46D2-86FA-F74EF71DA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205071"/>
              </p:ext>
            </p:extLst>
          </p:nvPr>
        </p:nvGraphicFramePr>
        <p:xfrm>
          <a:off x="1330767" y="1093268"/>
          <a:ext cx="6567909" cy="384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82053E-CB5F-4998-A621-0435174E6EAD}"/>
              </a:ext>
            </a:extLst>
          </p:cNvPr>
          <p:cNvCxnSpPr>
            <a:cxnSpLocks/>
          </p:cNvCxnSpPr>
          <p:nvPr/>
        </p:nvCxnSpPr>
        <p:spPr>
          <a:xfrm>
            <a:off x="521641" y="996257"/>
            <a:ext cx="77942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5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80C1-B30B-4DEC-9017-9DC77973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76" y="273929"/>
            <a:ext cx="3840752" cy="1269987"/>
          </a:xfrm>
        </p:spPr>
        <p:txBody>
          <a:bodyPr vert="horz" lIns="68589" tIns="34295" rIns="68589" bIns="34295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CoPs facilitate learning within and across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13A6-CEB5-4E58-8169-737124AE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74" y="1810458"/>
            <a:ext cx="5341960" cy="3060702"/>
          </a:xfrm>
        </p:spPr>
        <p:txBody>
          <a:bodyPr vert="horz" lIns="68589" tIns="34295" rIns="68589" bIns="34295" rtlCol="0">
            <a:normAutofit fontScale="25000" lnSpcReduction="20000"/>
          </a:bodyPr>
          <a:lstStyle/>
          <a:p>
            <a:pPr marL="0" indent="0">
              <a:lnSpc>
                <a:spcPct val="130000"/>
              </a:lnSpc>
              <a:spcBef>
                <a:spcPts val="1350"/>
              </a:spcBef>
              <a:spcAft>
                <a:spcPts val="1350"/>
              </a:spcAft>
              <a:buNone/>
            </a:pPr>
            <a:r>
              <a:rPr lang="en-US" sz="7200" dirty="0"/>
              <a:t>Child Protection, specialist domestic violence services and family service workers training and working together</a:t>
            </a:r>
          </a:p>
          <a:p>
            <a:pPr marL="0" indent="0" algn="ctr">
              <a:lnSpc>
                <a:spcPct val="130000"/>
              </a:lnSpc>
              <a:spcBef>
                <a:spcPts val="1350"/>
              </a:spcBef>
              <a:spcAft>
                <a:spcPts val="1350"/>
              </a:spcAft>
              <a:buNone/>
            </a:pPr>
            <a:r>
              <a:rPr lang="en-US" sz="6600" i="1" dirty="0"/>
              <a:t>‘It’s not helpful to be coming at it from completely different principles, completely different values sets, </a:t>
            </a:r>
            <a:br>
              <a:rPr lang="en-US" sz="6600" i="1" dirty="0"/>
            </a:br>
            <a:r>
              <a:rPr lang="en-US" sz="6600" i="1" dirty="0"/>
              <a:t>but when we’re coming at it from a similar value set </a:t>
            </a:r>
            <a:br>
              <a:rPr lang="en-US" sz="6600" i="1" dirty="0"/>
            </a:br>
            <a:r>
              <a:rPr lang="en-US" sz="6600" i="1" dirty="0"/>
              <a:t>or similar framework…then it’s easier to have </a:t>
            </a:r>
            <a:br>
              <a:rPr lang="en-US" sz="6600" i="1" dirty="0"/>
            </a:br>
            <a:r>
              <a:rPr lang="en-US" sz="6600" i="1" dirty="0"/>
              <a:t>the conversations’</a:t>
            </a:r>
          </a:p>
          <a:p>
            <a:pPr indent="-171473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7" name="Picture 6" descr="Forest, Sky, Foliage, Green, Landscape, Spring, Nature">
            <a:extLst>
              <a:ext uri="{FF2B5EF4-FFF2-40B4-BE49-F238E27FC236}">
                <a16:creationId xmlns:a16="http://schemas.microsoft.com/office/drawing/2014/main" id="{121DBFC6-178D-4AA9-9ACB-FE906992BC8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r="24520" b="-1"/>
          <a:stretch/>
        </p:blipFill>
        <p:spPr bwMode="auto">
          <a:xfrm>
            <a:off x="5761134" y="8"/>
            <a:ext cx="3384453" cy="514508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BEA7E1-6483-4310-B26C-7510A8DAA1A7}"/>
              </a:ext>
            </a:extLst>
          </p:cNvPr>
          <p:cNvCxnSpPr>
            <a:cxnSpLocks/>
          </p:cNvCxnSpPr>
          <p:nvPr/>
        </p:nvCxnSpPr>
        <p:spPr>
          <a:xfrm flipV="1">
            <a:off x="575656" y="1543916"/>
            <a:ext cx="2808800" cy="2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8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6" y="269536"/>
            <a:ext cx="7994275" cy="977477"/>
          </a:xfrm>
        </p:spPr>
        <p:txBody>
          <a:bodyPr>
            <a:noAutofit/>
          </a:bodyPr>
          <a:lstStyle/>
          <a:p>
            <a:pPr algn="l"/>
            <a:r>
              <a:rPr lang="en-AU" sz="2400" b="1" dirty="0"/>
              <a:t>Snapshot case: fitting ‘nobody’s box’ – translating the system for child and adult survivors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73" y="1329595"/>
            <a:ext cx="7492921" cy="3419131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endParaRPr lang="en-AU" sz="1700" dirty="0"/>
          </a:p>
          <a:p>
            <a:pPr>
              <a:spcBef>
                <a:spcPts val="450"/>
              </a:spcBef>
            </a:pPr>
            <a:r>
              <a:rPr lang="en-AU" sz="1700" dirty="0"/>
              <a:t>Rural family – long-term marriage, 3 children (2 living at home)</a:t>
            </a:r>
          </a:p>
          <a:p>
            <a:pPr>
              <a:spcBef>
                <a:spcPts val="450"/>
              </a:spcBef>
            </a:pPr>
            <a:r>
              <a:rPr lang="en-AU" sz="1700" dirty="0"/>
              <a:t>Dad has AOD and deteriorating MH issues</a:t>
            </a:r>
          </a:p>
          <a:p>
            <a:pPr>
              <a:spcBef>
                <a:spcPts val="450"/>
              </a:spcBef>
            </a:pPr>
            <a:r>
              <a:rPr lang="en-AU" sz="1700" dirty="0"/>
              <a:t>Mum called agency disclosing FV by husband</a:t>
            </a:r>
            <a:endParaRPr lang="en-AU" sz="1700" dirty="0">
              <a:highlight>
                <a:srgbClr val="FFFF00"/>
              </a:highlight>
            </a:endParaRPr>
          </a:p>
          <a:p>
            <a:pPr>
              <a:spcBef>
                <a:spcPts val="450"/>
              </a:spcBef>
            </a:pPr>
            <a:r>
              <a:rPr lang="en-AU" sz="1700" dirty="0"/>
              <a:t>Escalating violence and associated risk to children, mother and perpetrator</a:t>
            </a:r>
          </a:p>
          <a:p>
            <a:pPr>
              <a:spcBef>
                <a:spcPts val="450"/>
              </a:spcBef>
            </a:pPr>
            <a:r>
              <a:rPr lang="en-AU" sz="1700" dirty="0"/>
              <a:t>Local services – police, AOD, CATT, FV, CP – not asking the right questions, not working together</a:t>
            </a:r>
          </a:p>
          <a:p>
            <a:pPr marL="0" indent="0">
              <a:spcBef>
                <a:spcPts val="450"/>
              </a:spcBef>
              <a:buNone/>
            </a:pPr>
            <a:endParaRPr lang="en-AU" sz="1700" dirty="0"/>
          </a:p>
          <a:p>
            <a:pPr>
              <a:spcBef>
                <a:spcPts val="450"/>
              </a:spcBef>
            </a:pPr>
            <a:r>
              <a:rPr lang="en-AU" sz="1700" dirty="0"/>
              <a:t>What were the challenges and opportunities in keeping children visible and safe?</a:t>
            </a:r>
          </a:p>
          <a:p>
            <a:pPr>
              <a:spcBef>
                <a:spcPts val="450"/>
              </a:spcBef>
            </a:pPr>
            <a:endParaRPr lang="en-AU" sz="1700" dirty="0"/>
          </a:p>
          <a:p>
            <a:pPr>
              <a:spcBef>
                <a:spcPts val="450"/>
              </a:spcBef>
            </a:pPr>
            <a:endParaRPr lang="en-AU" sz="17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B7C317-78C7-45DD-9578-A2B96D3BC4DC}"/>
              </a:ext>
            </a:extLst>
          </p:cNvPr>
          <p:cNvCxnSpPr>
            <a:cxnSpLocks/>
          </p:cNvCxnSpPr>
          <p:nvPr/>
        </p:nvCxnSpPr>
        <p:spPr>
          <a:xfrm>
            <a:off x="521640" y="1197111"/>
            <a:ext cx="7600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29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6" y="33478"/>
            <a:ext cx="7994275" cy="1527464"/>
          </a:xfrm>
        </p:spPr>
        <p:txBody>
          <a:bodyPr>
            <a:noAutofit/>
          </a:bodyPr>
          <a:lstStyle/>
          <a:p>
            <a:pPr algn="l"/>
            <a:r>
              <a:rPr lang="en-AU" sz="2400" b="1" dirty="0"/>
              <a:t>Child-focused family violence research led by UoM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B7C317-78C7-45DD-9578-A2B96D3BC4DC}"/>
              </a:ext>
            </a:extLst>
          </p:cNvPr>
          <p:cNvCxnSpPr>
            <a:cxnSpLocks/>
          </p:cNvCxnSpPr>
          <p:nvPr/>
        </p:nvCxnSpPr>
        <p:spPr>
          <a:xfrm>
            <a:off x="521640" y="1105643"/>
            <a:ext cx="7600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559370-C52B-430C-969C-7511F269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506" y="5839842"/>
            <a:ext cx="424019" cy="273928"/>
          </a:xfr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6</a:t>
            </a:fld>
            <a:endParaRPr lang="en-AU" noProof="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3FE058-6FAB-4B7D-B0BA-AC89F47AD77B}"/>
              </a:ext>
            </a:extLst>
          </p:cNvPr>
          <p:cNvSpPr txBox="1">
            <a:spLocks/>
          </p:cNvSpPr>
          <p:nvPr/>
        </p:nvSpPr>
        <p:spPr>
          <a:xfrm>
            <a:off x="514978" y="1369687"/>
            <a:ext cx="7231400" cy="3920225"/>
          </a:xfrm>
          <a:prstGeom prst="rect">
            <a:avLst/>
          </a:prstGeom>
        </p:spPr>
        <p:txBody>
          <a:bodyPr vert="horz" lIns="68589" tIns="34295" rIns="68589" bIns="34295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n-AU" sz="1500" b="1" dirty="0"/>
              <a:t>STACY WITH CHILDREN  </a:t>
            </a:r>
            <a:r>
              <a:rPr lang="en-AU" sz="1500" dirty="0"/>
              <a:t>(2019-20)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n-AU" sz="1500" b="1" dirty="0"/>
              <a:t>STACY</a:t>
            </a:r>
            <a:r>
              <a:rPr lang="en-AU" sz="1500" dirty="0"/>
              <a:t> - Safe and Together Addressing </a:t>
            </a:r>
            <a:r>
              <a:rPr lang="en-AU" sz="1500" dirty="0" err="1"/>
              <a:t>ComplexitY</a:t>
            </a:r>
            <a:r>
              <a:rPr lang="en-AU" sz="1500" dirty="0"/>
              <a:t> – DFV, MH, </a:t>
            </a:r>
            <a:r>
              <a:rPr lang="en-AU" sz="1500" dirty="0" err="1"/>
              <a:t>AoD</a:t>
            </a:r>
            <a:r>
              <a:rPr lang="en-AU" sz="1500" dirty="0"/>
              <a:t>  (2018-19)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n-AU" sz="1500" b="1" dirty="0"/>
              <a:t>INVISIBLE PRACTICES  </a:t>
            </a:r>
            <a:r>
              <a:rPr lang="en-AU" sz="1500" dirty="0"/>
              <a:t>- working with fathers who use violence  (2017-18)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n-AU" sz="1500" b="1" dirty="0"/>
              <a:t>PATRICIA</a:t>
            </a:r>
            <a:r>
              <a:rPr lang="en-AU" sz="1500" dirty="0"/>
              <a:t> - </a:t>
            </a:r>
            <a:r>
              <a:rPr lang="en-AU" sz="1500" dirty="0" err="1"/>
              <a:t>PAThways</a:t>
            </a:r>
            <a:r>
              <a:rPr lang="en-AU" sz="1500" dirty="0"/>
              <a:t> and Research Into Collaborative Inter-Agency practice</a:t>
            </a:r>
            <a:br>
              <a:rPr lang="en-AU" sz="1500" dirty="0"/>
            </a:br>
            <a:r>
              <a:rPr lang="en-AU" sz="1500" dirty="0"/>
              <a:t>Collaborative work across the child protection and specialist domestic and </a:t>
            </a:r>
            <a:br>
              <a:rPr lang="en-AU" sz="1500" dirty="0"/>
            </a:br>
            <a:r>
              <a:rPr lang="en-AU" sz="1500" dirty="0"/>
              <a:t>family violence interface (2015-16)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n-AU" sz="1500" b="1" dirty="0"/>
              <a:t>CARING DADS evaluation </a:t>
            </a:r>
            <a:r>
              <a:rPr lang="en-AU" sz="1500" dirty="0"/>
              <a:t>(Kids First, Anglicare, UC </a:t>
            </a:r>
            <a:r>
              <a:rPr lang="en-AU" sz="1500" dirty="0" err="1"/>
              <a:t>ReGen</a:t>
            </a:r>
            <a:r>
              <a:rPr lang="en-AU" sz="1500" dirty="0"/>
              <a:t>, IPC Health ) </a:t>
            </a:r>
            <a:r>
              <a:rPr lang="en-AU" sz="1500" b="1" dirty="0"/>
              <a:t> </a:t>
            </a:r>
            <a:r>
              <a:rPr lang="en-AU" sz="1500" dirty="0"/>
              <a:t>(2017-20)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n-AU" sz="1500" b="1" dirty="0"/>
              <a:t>KEEPING SAFE TOGETHER evaluation </a:t>
            </a:r>
            <a:r>
              <a:rPr lang="en-AU" sz="1500" dirty="0"/>
              <a:t>(Women’s Health West, Lifeworks) (2019)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en-AU" sz="1500" b="1" dirty="0"/>
              <a:t>FATHERING CHALLENGES  </a:t>
            </a:r>
            <a:r>
              <a:rPr lang="en-AU" sz="1500" dirty="0"/>
              <a:t>(2014-16)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AU" sz="1500" b="1" dirty="0"/>
              <a:t>				</a:t>
            </a:r>
            <a:endParaRPr lang="en-AU" sz="15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4116DDB-3EB3-444F-ADA2-9180770C3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210" y="3339157"/>
            <a:ext cx="1955578" cy="28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A8078-6B07-4F90-AAF0-9957209AB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0628" r="12171" b="19856"/>
          <a:stretch/>
        </p:blipFill>
        <p:spPr>
          <a:xfrm>
            <a:off x="6376884" y="2592250"/>
            <a:ext cx="1070491" cy="79601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A5479A0-1C66-45D7-A533-C0AAC105B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27915"/>
              </p:ext>
            </p:extLst>
          </p:nvPr>
        </p:nvGraphicFramePr>
        <p:xfrm>
          <a:off x="6538604" y="1980554"/>
          <a:ext cx="785863" cy="6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5" imgW="3942831" imgH="3362208" progId="Word.Document.12">
                  <p:embed/>
                </p:oleObj>
              </mc:Choice>
              <mc:Fallback>
                <p:oleObj name="Document" r:id="rId5" imgW="3942831" imgH="3362208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A5479A0-1C66-45D7-A533-C0AAC105B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604" y="1980554"/>
                        <a:ext cx="785863" cy="670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B0FB434-0B12-41E4-802A-DD1491808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99" y="3339017"/>
            <a:ext cx="685921" cy="686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CAC9B0-D4CA-4219-BC8F-A275599D87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57" y="5383141"/>
            <a:ext cx="685921" cy="562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0C0ED4-23CC-45A2-9BE4-AFB9312059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73" y="4375231"/>
            <a:ext cx="502043" cy="5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6" y="33478"/>
            <a:ext cx="7994275" cy="1483370"/>
          </a:xfrm>
        </p:spPr>
        <p:txBody>
          <a:bodyPr>
            <a:noAutofit/>
          </a:bodyPr>
          <a:lstStyle/>
          <a:p>
            <a:pPr algn="l"/>
            <a:r>
              <a:rPr lang="en-AU" sz="2400" b="1" dirty="0"/>
              <a:t>Resources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B7C317-78C7-45DD-9578-A2B96D3BC4DC}"/>
              </a:ext>
            </a:extLst>
          </p:cNvPr>
          <p:cNvCxnSpPr>
            <a:cxnSpLocks/>
          </p:cNvCxnSpPr>
          <p:nvPr/>
        </p:nvCxnSpPr>
        <p:spPr>
          <a:xfrm>
            <a:off x="521640" y="1059909"/>
            <a:ext cx="76009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E1EB2CB-87BF-4E2F-9F88-CF0BB3602835}"/>
              </a:ext>
            </a:extLst>
          </p:cNvPr>
          <p:cNvSpPr/>
          <p:nvPr/>
        </p:nvSpPr>
        <p:spPr>
          <a:xfrm>
            <a:off x="521640" y="1429571"/>
            <a:ext cx="7600953" cy="271613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AU" b="1" dirty="0"/>
              <a:t>STACY for Children (2019 – 20)  ANROWS</a:t>
            </a:r>
            <a:br>
              <a:rPr lang="en-AU" b="1" dirty="0"/>
            </a:br>
            <a:r>
              <a:rPr lang="en-AU" dirty="0"/>
              <a:t>Published on ANROWS website and in notepad publication</a:t>
            </a:r>
            <a:br>
              <a:rPr lang="en-AU" dirty="0"/>
            </a:br>
            <a:r>
              <a:rPr lang="en-AU" dirty="0"/>
              <a:t> </a:t>
            </a:r>
            <a:br>
              <a:rPr lang="en-AU" dirty="0"/>
            </a:br>
            <a:r>
              <a:rPr lang="en-AU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https://www.anrows.org.au/project/stacy-for-children/</a:t>
            </a:r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AU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https://www.anrows.org.au/notepad/anrows-notepad-19-september-2019/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A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b="1" dirty="0"/>
              <a:t>Research and Evaluation by the Social Work Group at the University of Melbourne </a:t>
            </a:r>
            <a:r>
              <a:rPr lang="en-A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https://violenceagainstwomenandchildren.com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A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3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3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BFA93-01F9-46CF-86E0-1030634D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506" y="4711734"/>
            <a:ext cx="424019" cy="273928"/>
          </a:xfrm>
        </p:spPr>
        <p:txBody>
          <a:bodyPr/>
          <a:lstStyle/>
          <a:p>
            <a:fld id="{DC22DD25-61AE-413C-B4D2-EF2365C9B2E1}" type="slidenum">
              <a:rPr lang="en-AU" noProof="0" smtClean="0"/>
              <a:pPr/>
              <a:t>9</a:t>
            </a:fld>
            <a:endParaRPr lang="en-AU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EFB22-98A7-4F3C-A570-7B79A9A2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545" y="184274"/>
            <a:ext cx="5640980" cy="528761"/>
          </a:xfrm>
        </p:spPr>
        <p:txBody>
          <a:bodyPr>
            <a:normAutofit fontScale="90000"/>
          </a:bodyPr>
          <a:lstStyle/>
          <a:p>
            <a:r>
              <a:rPr lang="en-AU" dirty="0"/>
              <a:t>An All of Family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51B383-1880-4FB7-A4A5-BBACAD1D5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52" y="1084579"/>
            <a:ext cx="5029761" cy="37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0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526FC4DEBEC4CBB685559F220363B" ma:contentTypeVersion="11" ma:contentTypeDescription="Create a new document." ma:contentTypeScope="" ma:versionID="135db82d4f41136afd5ac974489a082c">
  <xsd:schema xmlns:xsd="http://www.w3.org/2001/XMLSchema" xmlns:xs="http://www.w3.org/2001/XMLSchema" xmlns:p="http://schemas.microsoft.com/office/2006/metadata/properties" xmlns:ns3="e80c4bc7-eba6-4777-81b7-e473464eee73" xmlns:ns4="cb488c2f-dbe2-4901-b31e-2c6eaea0a4b5" targetNamespace="http://schemas.microsoft.com/office/2006/metadata/properties" ma:root="true" ma:fieldsID="3f0f26cb9b5ae7d1bd8b01a6f7e15363" ns3:_="" ns4:_="">
    <xsd:import namespace="e80c4bc7-eba6-4777-81b7-e473464eee73"/>
    <xsd:import namespace="cb488c2f-dbe2-4901-b31e-2c6eaea0a4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c4bc7-eba6-4777-81b7-e473464ee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88c2f-dbe2-4901-b31e-2c6eaea0a4b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15033-1C78-4724-8A37-499D8951323B}">
  <ds:schemaRefs>
    <ds:schemaRef ds:uri="http://purl.org/dc/elements/1.1/"/>
    <ds:schemaRef ds:uri="http://schemas.microsoft.com/office/2006/metadata/properties"/>
    <ds:schemaRef ds:uri="http://purl.org/dc/terms/"/>
    <ds:schemaRef ds:uri="e80c4bc7-eba6-4777-81b7-e473464eee7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b488c2f-dbe2-4901-b31e-2c6eaea0a4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FB00B6-E161-4819-A3FE-2205939FF5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580A83-8F4B-4739-BFA2-7220BC543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0c4bc7-eba6-4777-81b7-e473464eee73"/>
    <ds:schemaRef ds:uri="cb488c2f-dbe2-4901-b31e-2c6eaea0a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780</Words>
  <Application>Microsoft Office PowerPoint</Application>
  <PresentationFormat>Custom</PresentationFormat>
  <Paragraphs>85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1_Office Theme</vt:lpstr>
      <vt:lpstr>Document</vt:lpstr>
      <vt:lpstr>PowerPoint Presentation</vt:lpstr>
      <vt:lpstr>Develop new principles for action –  an all of family approach</vt:lpstr>
      <vt:lpstr>The S&amp;T five-step mapping Perpetrators’ Patterns Practice Tool</vt:lpstr>
      <vt:lpstr>CoPs facilitate learning within and across organisations</vt:lpstr>
      <vt:lpstr>Snapshot case: fitting ‘nobody’s box’ – translating the system for child and adult survivors </vt:lpstr>
      <vt:lpstr>Child-focused family violence research led by UoM</vt:lpstr>
      <vt:lpstr>Resources </vt:lpstr>
      <vt:lpstr>PowerPoint Presentation</vt:lpstr>
      <vt:lpstr>An All of Family Approach</vt:lpstr>
      <vt:lpstr>Safe &amp; Together Critical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Healey</dc:creator>
  <cp:lastModifiedBy>Ella Perry</cp:lastModifiedBy>
  <cp:revision>19</cp:revision>
  <dcterms:created xsi:type="dcterms:W3CDTF">2019-10-14T09:24:58Z</dcterms:created>
  <dcterms:modified xsi:type="dcterms:W3CDTF">2019-11-18T03:51:35Z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0x010100F6C526FC4DEBEC4CBB685559F220363B</vt:lpwstr>
  </property>
</Properties>
</file>